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re et sous-ti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14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03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égende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aisissez une citation ici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23" name="Gilles Alain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24" name="Texte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 cita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aisissez une citation ici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Gilles Alain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 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6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g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s 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" name="Numéro de diapositive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 du titre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g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exte du titre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Texte niveau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63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72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3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82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3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exte du titre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4" name="Texte niveau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g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exte du titre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S NOUVELLES ARCHITECTURES DE DONNEES"/>
          <p:cNvSpPr txBox="1"/>
          <p:nvPr>
            <p:ph type="body" idx="13"/>
          </p:nvPr>
        </p:nvSpPr>
        <p:spPr>
          <a:xfrm>
            <a:off x="5892800" y="2641600"/>
            <a:ext cx="6705600" cy="3689607"/>
          </a:xfrm>
          <a:prstGeom prst="rect">
            <a:avLst/>
          </a:prstGeom>
        </p:spPr>
        <p:txBody>
          <a:bodyPr/>
          <a:lstStyle/>
          <a:p>
            <a:pPr/>
            <a:r>
              <a:t>LES NOUVELLES ARCHITECTURES DE DONNEES</a:t>
            </a:r>
          </a:p>
        </p:txBody>
      </p:sp>
      <p:pic>
        <p:nvPicPr>
          <p:cNvPr id="176" name="Image" descr="Image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Mustapha Fonsau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Mustapha Fonsau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TACK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</a:t>
            </a:r>
          </a:p>
        </p:txBody>
      </p:sp>
      <p:sp>
        <p:nvSpPr>
          <p:cNvPr id="212" name="Les out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outils</a:t>
            </a:r>
          </a:p>
        </p:txBody>
      </p:sp>
      <p:pic>
        <p:nvPicPr>
          <p:cNvPr id="213" name="AAEAAQAAAAAAAAkIAAAAJDFjYjJkMjA0LTZlNTMtNDgzYy1iN2E1LTlkMTI5MDYyMTc4Ng.png" descr="AAEAAQAAAAAAAAkIAAAAJDFjYjJkMjA0LTZlNTMtNDgzYy1iN2E1LTlkMTI5MDYyMTc4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700" y="2018076"/>
            <a:ext cx="11988800" cy="7717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’histoire du big data et pourquo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L’histoire du big data et pourquoi</a:t>
            </a:r>
            <a:br/>
          </a:p>
          <a:p>
            <a:pPr defTabSz="233679">
              <a:defRPr sz="6800"/>
            </a:pPr>
            <a:br/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216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s arômes et ingrédients qui se déclinent dans tous les secteurs d’activité"/>
          <p:cNvSpPr txBox="1"/>
          <p:nvPr>
            <p:ph type="body" idx="13"/>
          </p:nvPr>
        </p:nvSpPr>
        <p:spPr>
          <a:xfrm>
            <a:off x="406400" y="172720"/>
            <a:ext cx="11176000" cy="741681"/>
          </a:xfrm>
          <a:prstGeom prst="rect">
            <a:avLst/>
          </a:prstGeom>
        </p:spPr>
        <p:txBody>
          <a:bodyPr/>
          <a:lstStyle/>
          <a:p>
            <a:pPr/>
            <a:r>
              <a:t>Des arômes et ingrédients qui se déclinent dans tous les secteurs d’activité</a:t>
            </a:r>
          </a:p>
        </p:txBody>
      </p:sp>
      <p:sp>
        <p:nvSpPr>
          <p:cNvPr id="219" name="pour qui, pour quoi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pour qui, pour quoi ? </a:t>
            </a:r>
          </a:p>
        </p:txBody>
      </p:sp>
      <p:pic>
        <p:nvPicPr>
          <p:cNvPr id="220" name="Capture d’écran 2017-03-29 à 23.44.01.png" descr="Capture d’écran 2017-03-29 à 23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25290"/>
            <a:ext cx="13004800" cy="6573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e monde du libre : Hado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27152">
              <a:defRPr sz="9520"/>
            </a:pPr>
            <a:r>
              <a:t>Le monde du libre : Hadoop</a:t>
            </a:r>
            <a:br/>
          </a:p>
          <a:p>
            <a:pPr defTabSz="327152">
              <a:defRPr sz="9520"/>
            </a:pPr>
            <a:endParaRPr sz="672">
              <a:solidFill>
                <a:srgbClr val="000000"/>
              </a:solidFill>
            </a:endParaRPr>
          </a:p>
        </p:txBody>
      </p:sp>
      <p:sp>
        <p:nvSpPr>
          <p:cNvPr id="223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ULL STACK Apache, Hortonworks, Cloudera, MapR, IBM, Orac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STACK Apache, Hortonworks, Cloudera, MapR, IBM, Oracle</a:t>
            </a:r>
          </a:p>
        </p:txBody>
      </p:sp>
      <p:sp>
        <p:nvSpPr>
          <p:cNvPr id="226" name="Ecosystème Hado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Ecosystème Hadoop</a:t>
            </a:r>
          </a:p>
        </p:txBody>
      </p:sp>
      <p:pic>
        <p:nvPicPr>
          <p:cNvPr id="227" name="Capture d’écran 2017-03-29 à 22.59.14.png" descr="Capture d’écran 2017-03-29 à 22.5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2791177"/>
            <a:ext cx="11988800" cy="472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es systèmes Distribués Massivement Parallèle : Le système HDF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Les systèmes Distribués Massivement Parallèle : Le système HDFS</a:t>
            </a:r>
            <a:br/>
          </a:p>
          <a:p>
            <a:pPr defTabSz="233679">
              <a:defRPr sz="6800"/>
            </a:pPr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230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cosystème hadoo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Ecosystème hadoop</a:t>
            </a:r>
          </a:p>
        </p:txBody>
      </p:sp>
      <p:sp>
        <p:nvSpPr>
          <p:cNvPr id="233" name="Le traitement des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traitement des données</a:t>
            </a:r>
          </a:p>
        </p:txBody>
      </p:sp>
      <p:pic>
        <p:nvPicPr>
          <p:cNvPr id="234" name="Capture d’écran 2017-09-04 à 21.17.43.png" descr="Capture d’écran 2017-09-04 à 21.1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850" y="2332781"/>
            <a:ext cx="8801100" cy="636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cosystème hadoo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Ecosystème hadoop</a:t>
            </a:r>
          </a:p>
        </p:txBody>
      </p:sp>
      <p:sp>
        <p:nvSpPr>
          <p:cNvPr id="237" name="Le traitement des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traitement des données</a:t>
            </a:r>
          </a:p>
        </p:txBody>
      </p:sp>
      <p:pic>
        <p:nvPicPr>
          <p:cNvPr id="238" name="Hadoop-Eco-System.jpg" descr="Hadoop-Eco-Syste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69" y="2440731"/>
            <a:ext cx="9758662" cy="6510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E SCHEMA IDEA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SCHEMA IDEAL</a:t>
            </a:r>
          </a:p>
        </p:txBody>
      </p:sp>
      <p:sp>
        <p:nvSpPr>
          <p:cNvPr id="241" name="Le traitement des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traitement des données</a:t>
            </a:r>
          </a:p>
        </p:txBody>
      </p:sp>
      <p:pic>
        <p:nvPicPr>
          <p:cNvPr id="242" name="data_quality_graphic_2.png" descr="data_quality_graphic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97340"/>
            <a:ext cx="13004800" cy="5968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Zoom sur Les technologies de gestion des données (« stockage »): la taille unique n’existe pas, la solution dépend des usages"/>
          <p:cNvSpPr txBox="1"/>
          <p:nvPr>
            <p:ph type="body" idx="13"/>
          </p:nvPr>
        </p:nvSpPr>
        <p:spPr>
          <a:xfrm>
            <a:off x="406400" y="172720"/>
            <a:ext cx="11176000" cy="741681"/>
          </a:xfrm>
          <a:prstGeom prst="rect">
            <a:avLst/>
          </a:prstGeom>
        </p:spPr>
        <p:txBody>
          <a:bodyPr/>
          <a:lstStyle/>
          <a:p>
            <a:pPr/>
            <a:r>
              <a:t>Zoom sur Les technologies de gestion des données (« stockage »): la taille unique n’existe pas, la solution dépend des usages</a:t>
            </a:r>
          </a:p>
        </p:txBody>
      </p:sp>
      <p:sp>
        <p:nvSpPr>
          <p:cNvPr id="245" name="L'image de la donné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L'image de la donnée</a:t>
            </a:r>
          </a:p>
        </p:txBody>
      </p:sp>
      <p:pic>
        <p:nvPicPr>
          <p:cNvPr id="246" name="Capture d’écran 2017-03-29 à 23.38.08.png" descr="Capture d’écran 2017-03-29 à 23.38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17524"/>
            <a:ext cx="13004800" cy="7172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0" name="SYSTEMES DISTRIBUES ET TECHNOLOGIES BIG DATA VENUES DE L’INTER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just">
              <a:defRPr sz="4800"/>
            </a:lvl1pPr>
          </a:lstStyle>
          <a:p>
            <a:pPr/>
            <a:r>
              <a:t>SYSTEMES DISTRIBUES ET TECHNOLOGIES BIG DATA VENUES DE L’INTERNET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1" name="Cor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es Architectures en 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27152">
              <a:defRPr sz="9520"/>
            </a:pPr>
            <a:r>
              <a:t>Les Architectures en Y</a:t>
            </a:r>
          </a:p>
          <a:p>
            <a:pPr defTabSz="327152">
              <a:defRPr sz="9520"/>
            </a:pPr>
          </a:p>
          <a:p>
            <a:pPr defTabSz="327152">
              <a:defRPr sz="9520"/>
            </a:pPr>
            <a:endParaRPr sz="672">
              <a:solidFill>
                <a:srgbClr val="000000"/>
              </a:solidFill>
            </a:endParaRPr>
          </a:p>
        </p:txBody>
      </p:sp>
      <p:sp>
        <p:nvSpPr>
          <p:cNvPr id="249" name="Relationnel et Big Data en symbios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Relationnel et Big Data en symbiose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52" name="Hado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Hadoop</a:t>
            </a:r>
          </a:p>
        </p:txBody>
      </p:sp>
      <p:sp>
        <p:nvSpPr>
          <p:cNvPr id="253" name="L’ensemble des résultats est traité (agrégation, filtre) : c’est la fonction Reduce.…"/>
          <p:cNvSpPr txBox="1"/>
          <p:nvPr>
            <p:ph type="body" sz="quarter" idx="1"/>
          </p:nvPr>
        </p:nvSpPr>
        <p:spPr>
          <a:xfrm>
            <a:off x="406400" y="2451100"/>
            <a:ext cx="11176000" cy="1621533"/>
          </a:xfrm>
          <a:prstGeom prst="rect">
            <a:avLst/>
          </a:prstGeom>
        </p:spPr>
        <p:txBody>
          <a:bodyPr/>
          <a:lstStyle/>
          <a:p>
            <a:pPr marL="288925" indent="-288925" defTabSz="379729">
              <a:spcBef>
                <a:spcPts val="300"/>
              </a:spcBef>
              <a:defRPr sz="2209">
                <a:solidFill>
                  <a:srgbClr val="FFFFFF"/>
                </a:solidFill>
              </a:defRPr>
            </a:pPr>
            <a:r>
              <a:t>L’ensemble des résultats est traité (agrégation, filtre) : c’est la fonction Reduce.</a:t>
            </a:r>
          </a:p>
          <a:p>
            <a:pPr marL="288925" indent="-288925" defTabSz="379729">
              <a:spcBef>
                <a:spcPts val="300"/>
              </a:spcBef>
              <a:defRPr sz="2209">
                <a:solidFill>
                  <a:srgbClr val="FFFFFF"/>
                </a:solidFill>
              </a:defRPr>
            </a:pPr>
            <a:r>
              <a:t>MapReduce est idéal pour les traitements batchs, mais il n’est pas itératif par défaut.</a:t>
            </a:r>
          </a:p>
          <a:p>
            <a:pPr marL="288925" indent="-288925" defTabSz="379729">
              <a:spcBef>
                <a:spcPts val="300"/>
              </a:spcBef>
              <a:defRPr sz="2209">
                <a:solidFill>
                  <a:srgbClr val="FFFFFF"/>
                </a:solidFill>
              </a:defRPr>
            </a:pPr>
            <a:r>
              <a:t>Un cas d’utilisation très répandu actuellement est le “Data Lake”.</a:t>
            </a:r>
          </a:p>
        </p:txBody>
      </p:sp>
      <p:pic>
        <p:nvPicPr>
          <p:cNvPr id="254" name="Data_Lake.png" descr="Data_La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326" y="4062614"/>
            <a:ext cx="10410148" cy="5721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57" name="Traitement par Ba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Traitement par Batch</a:t>
            </a:r>
          </a:p>
        </p:txBody>
      </p:sp>
      <p:sp>
        <p:nvSpPr>
          <p:cNvPr id="258" name="Une architecture de type batch permet de traiter un ensemble de données en entrée jusqu’à épuisement de la source.…"/>
          <p:cNvSpPr txBox="1"/>
          <p:nvPr>
            <p:ph type="body" sz="quarter" idx="1"/>
          </p:nvPr>
        </p:nvSpPr>
        <p:spPr>
          <a:xfrm>
            <a:off x="406400" y="2438400"/>
            <a:ext cx="12349113" cy="1621533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300"/>
              </a:spcBef>
              <a:defRPr sz="2142">
                <a:solidFill>
                  <a:srgbClr val="FFFFFF"/>
                </a:solidFill>
              </a:defRPr>
            </a:pPr>
            <a:r>
              <a:t>Une architecture de type batch permet de traiter un ensemble de données en entrée jusqu’à épuisement de la source.</a:t>
            </a:r>
          </a:p>
          <a:p>
            <a:pPr marL="280034" indent="-280034" defTabSz="368045">
              <a:spcBef>
                <a:spcPts val="300"/>
              </a:spcBef>
              <a:defRPr sz="2142">
                <a:solidFill>
                  <a:srgbClr val="FFFFFF"/>
                </a:solidFill>
              </a:defRPr>
            </a:pPr>
            <a:r>
              <a:t>Tant que des données seront présentes les traitements vont se poursuivre et l’on aura un résultat cohérent et accessible uniquement à la fin des traitements.</a:t>
            </a:r>
          </a:p>
        </p:txBody>
      </p:sp>
      <p:pic>
        <p:nvPicPr>
          <p:cNvPr id="259" name="Architecture_Batch.png" descr="Architecture_Ba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42" y="4056410"/>
            <a:ext cx="12711516" cy="5730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62" name="Traitement temps ré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Traitement temps réel</a:t>
            </a:r>
          </a:p>
        </p:txBody>
      </p:sp>
      <p:sp>
        <p:nvSpPr>
          <p:cNvPr id="263" name="On parle d’architecture temps réel ou streaming par opposition aux architectures de type batch.…"/>
          <p:cNvSpPr txBox="1"/>
          <p:nvPr>
            <p:ph type="body" sz="half" idx="1"/>
          </p:nvPr>
        </p:nvSpPr>
        <p:spPr>
          <a:xfrm>
            <a:off x="406400" y="2438400"/>
            <a:ext cx="4830416" cy="6828632"/>
          </a:xfrm>
          <a:prstGeom prst="rect">
            <a:avLst/>
          </a:prstGeom>
        </p:spPr>
        <p:txBody>
          <a:bodyPr/>
          <a:lstStyle/>
          <a:p>
            <a:pPr marL="355600" indent="-355600" algn="just" defTabSz="467359">
              <a:spcBef>
                <a:spcPts val="400"/>
              </a:spcBef>
              <a:defRPr sz="2720">
                <a:solidFill>
                  <a:srgbClr val="FFFFFF"/>
                </a:solidFill>
              </a:defRPr>
            </a:pPr>
            <a:r>
              <a:t>On parle d’architecture temps réel ou streaming par opposition aux architectures de type batch.</a:t>
            </a:r>
          </a:p>
          <a:p>
            <a:pPr marL="355600" indent="-355600" algn="just" defTabSz="467359">
              <a:spcBef>
                <a:spcPts val="400"/>
              </a:spcBef>
              <a:defRPr sz="2720">
                <a:solidFill>
                  <a:srgbClr val="FFFFFF"/>
                </a:solidFill>
              </a:defRPr>
            </a:pPr>
            <a:r>
              <a:t>Il n’est pas nécessaire d’attendre la fin des données en entrée pour émettre un résultat.</a:t>
            </a:r>
          </a:p>
          <a:p>
            <a:pPr marL="355600" indent="-355600" algn="just" defTabSz="467359">
              <a:spcBef>
                <a:spcPts val="400"/>
              </a:spcBef>
              <a:defRPr sz="2720">
                <a:solidFill>
                  <a:srgbClr val="FFFFFF"/>
                </a:solidFill>
              </a:defRPr>
            </a:pPr>
            <a:r>
              <a:t>La notion de temps réel est toute relative et dépend du contexte : millisecondes, secondes ou encore minutes.</a:t>
            </a:r>
          </a:p>
        </p:txBody>
      </p:sp>
      <p:pic>
        <p:nvPicPr>
          <p:cNvPr id="264" name="Architecture-temps-reel.png" descr="Architecture-temps-re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6560" y="0"/>
            <a:ext cx="737467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67" name="Architecture lamb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Architecture lambda</a:t>
            </a:r>
          </a:p>
        </p:txBody>
      </p:sp>
      <p:sp>
        <p:nvSpPr>
          <p:cNvPr id="268" name="L’architecture Lambda permet de stocker et de traiter de larges volumes de données (batch) tout en intégrant dans les résultats des batchs les données les plus récentes.…"/>
          <p:cNvSpPr txBox="1"/>
          <p:nvPr>
            <p:ph type="body" sz="half" idx="1"/>
          </p:nvPr>
        </p:nvSpPr>
        <p:spPr>
          <a:xfrm>
            <a:off x="228600" y="2374900"/>
            <a:ext cx="12747030" cy="2216051"/>
          </a:xfrm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300"/>
              </a:spcBef>
              <a:defRPr sz="2312">
                <a:solidFill>
                  <a:srgbClr val="FFFFFF"/>
                </a:solidFill>
              </a:defRPr>
            </a:pPr>
            <a:r>
              <a:t>L’architecture Lambda permet de stocker et de traiter de larges volumes de données (batch) tout en intégrant dans les résultats des batchs les données les plus récentes.</a:t>
            </a:r>
          </a:p>
          <a:p>
            <a:pPr marL="302260" indent="-302260" defTabSz="397256">
              <a:spcBef>
                <a:spcPts val="300"/>
              </a:spcBef>
              <a:defRPr sz="2312">
                <a:solidFill>
                  <a:srgbClr val="FFFFFF"/>
                </a:solidFill>
              </a:defRPr>
            </a:pPr>
            <a:r>
              <a:t>Conservation des principes du Big Data :</a:t>
            </a:r>
          </a:p>
          <a:p>
            <a:pPr lvl="1" marL="604520" indent="-302260" defTabSz="397256">
              <a:spcBef>
                <a:spcPts val="300"/>
              </a:spcBef>
              <a:defRPr sz="2312">
                <a:solidFill>
                  <a:srgbClr val="FFFFFF"/>
                </a:solidFill>
              </a:defRPr>
            </a:pPr>
            <a:r>
              <a:t>scalabilité,</a:t>
            </a:r>
          </a:p>
          <a:p>
            <a:pPr lvl="1" marL="604520" indent="-302260" defTabSz="397256">
              <a:spcBef>
                <a:spcPts val="300"/>
              </a:spcBef>
              <a:defRPr sz="2312">
                <a:solidFill>
                  <a:srgbClr val="FFFFFF"/>
                </a:solidFill>
              </a:defRPr>
            </a:pPr>
            <a:r>
              <a:t>tolérance aux pannes, ...</a:t>
            </a:r>
          </a:p>
        </p:txBody>
      </p:sp>
      <p:pic>
        <p:nvPicPr>
          <p:cNvPr id="269" name="Architecture_LAMBDA.png" descr="Architecture_LAMB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552" y="4586954"/>
            <a:ext cx="9607848" cy="5222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72" name="Architecture KAPP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Architecture KAPPA</a:t>
            </a:r>
          </a:p>
        </p:txBody>
      </p:sp>
      <p:sp>
        <p:nvSpPr>
          <p:cNvPr id="273" name="Elle apporte une autre évolution par rapport à l’architecture Lambda :…"/>
          <p:cNvSpPr txBox="1"/>
          <p:nvPr>
            <p:ph type="body" sz="quarter" idx="1"/>
          </p:nvPr>
        </p:nvSpPr>
        <p:spPr>
          <a:xfrm>
            <a:off x="1270000" y="4072979"/>
            <a:ext cx="11754545" cy="1607642"/>
          </a:xfrm>
          <a:prstGeom prst="rect">
            <a:avLst/>
          </a:prstGeom>
        </p:spPr>
        <p:txBody>
          <a:bodyPr/>
          <a:lstStyle/>
          <a:p>
            <a:pPr marL="208915" indent="-208915" defTabSz="274574">
              <a:spcBef>
                <a:spcPts val="1300"/>
              </a:spcBef>
              <a:defRPr sz="1598">
                <a:solidFill>
                  <a:srgbClr val="FFFFFF"/>
                </a:solidFill>
              </a:defRPr>
            </a:pPr>
            <a:r>
              <a:t>Elle apporte une autre évolution par rapport à l’architecture Lambda : </a:t>
            </a:r>
          </a:p>
          <a:p>
            <a:pPr lvl="1" marL="417830" indent="-208915" defTabSz="274574">
              <a:spcBef>
                <a:spcPts val="1300"/>
              </a:spcBef>
              <a:defRPr sz="1598">
                <a:solidFill>
                  <a:srgbClr val="FFFFFF"/>
                </a:solidFill>
              </a:defRPr>
            </a:pPr>
            <a:r>
              <a:t>Le système de stockage des données est plus restreint et doit être un système de fichiers de type log et non modifiable (tel que Kafka).</a:t>
            </a:r>
          </a:p>
          <a:p>
            <a:pPr lvl="1" marL="417830" indent="-208915" defTabSz="274574">
              <a:spcBef>
                <a:spcPts val="1300"/>
              </a:spcBef>
              <a:defRPr sz="1598">
                <a:solidFill>
                  <a:srgbClr val="FFFFFF"/>
                </a:solidFill>
              </a:defRPr>
            </a:pPr>
            <a:r>
              <a:t>Kafka ou un autre système permet de conserver les messages pendant un certain temps afin de pouvoir les retraiter.</a:t>
            </a:r>
          </a:p>
        </p:txBody>
      </p:sp>
      <p:pic>
        <p:nvPicPr>
          <p:cNvPr id="274" name="architecture_Kappa.png" descr="architecture_Kap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87918"/>
            <a:ext cx="13004800" cy="3586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77" name="Architecture SM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Architecture SMACK</a:t>
            </a:r>
          </a:p>
        </p:txBody>
      </p:sp>
      <p:sp>
        <p:nvSpPr>
          <p:cNvPr id="278" name="L’architecture SMACK (pour Spark Mesos Akka Cassandra Kafka) est assez différente des architectures Lambda ou Kappa puisqu’elle est composée d’une liste de solutions.…"/>
          <p:cNvSpPr txBox="1"/>
          <p:nvPr>
            <p:ph type="body" sz="quarter" idx="1"/>
          </p:nvPr>
        </p:nvSpPr>
        <p:spPr>
          <a:xfrm>
            <a:off x="397123" y="2418457"/>
            <a:ext cx="11878370" cy="1637408"/>
          </a:xfrm>
          <a:prstGeom prst="rect">
            <a:avLst/>
          </a:prstGeom>
        </p:spPr>
        <p:txBody>
          <a:bodyPr/>
          <a:lstStyle/>
          <a:p>
            <a:pPr marL="198119" indent="-198119" algn="just" defTabSz="303783">
              <a:spcBef>
                <a:spcPts val="0"/>
              </a:spcBef>
              <a:defRPr sz="1768">
                <a:solidFill>
                  <a:srgbClr val="FFFFFF"/>
                </a:solidFill>
              </a:defRPr>
            </a:pPr>
            <a:r>
              <a:t>L’architecture SMACK (pour Spark Mesos Akka Cassandra Kafka) est assez différente des architectures Lambda ou Kappa puisqu’elle est composée d’une liste de solutions.</a:t>
            </a:r>
          </a:p>
          <a:p>
            <a:pPr marL="198119" indent="-198119" algn="just" defTabSz="303783">
              <a:spcBef>
                <a:spcPts val="0"/>
              </a:spcBef>
              <a:defRPr sz="1768">
                <a:solidFill>
                  <a:srgbClr val="FFFFFF"/>
                </a:solidFill>
              </a:defRPr>
            </a:pPr>
            <a:r>
              <a:t>Il faut donc bien comprendre les avantages et faiblesse des solutions avant de valider l’implémentation d’un cas d’utilisation.</a:t>
            </a:r>
          </a:p>
          <a:p>
            <a:pPr marL="198119" indent="-198119" algn="just" defTabSz="303783">
              <a:spcBef>
                <a:spcPts val="0"/>
              </a:spcBef>
              <a:defRPr sz="1768">
                <a:solidFill>
                  <a:srgbClr val="FFFFFF"/>
                </a:solidFill>
              </a:defRPr>
            </a:pPr>
            <a:r>
              <a:t>Kafka est parfois remplacé par Kinesis sur le cloud (Amazon AWS)</a:t>
            </a:r>
          </a:p>
        </p:txBody>
      </p:sp>
      <p:pic>
        <p:nvPicPr>
          <p:cNvPr id="279" name="Architecture_Smack.png" descr="Architecture_Sm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906" y="4121428"/>
            <a:ext cx="11032984" cy="6014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2" name="SQL ou No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11560"/>
            </a:lvl1pPr>
          </a:lstStyle>
          <a:p>
            <a:pPr/>
            <a:r>
              <a:t>SQL ou NoSQL</a:t>
            </a:r>
          </a:p>
        </p:txBody>
      </p:sp>
      <p:sp>
        <p:nvSpPr>
          <p:cNvPr id="283" name="Big Dat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86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bases de données relationnelles : Leurs forces et leurs limites</a:t>
            </a:r>
          </a:p>
        </p:txBody>
      </p:sp>
      <p:sp>
        <p:nvSpPr>
          <p:cNvPr id="287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La base de données relationnelle organise les données dans une série de tableaux.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Chaque table possède ses propres champs spécifiques au type de données stockées.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Vous pouvez gérer des ensembles infinis de données dans des tables sans avoir à revenir en arrière et de saisir à nouveau les données une seconde fois.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Vous pouvez créer des dossiers distincts pour chaque type de données à stocker.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90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 transactionnel et l'ACID</a:t>
            </a:r>
          </a:p>
        </p:txBody>
      </p:sp>
      <p:sp>
        <p:nvSpPr>
          <p:cNvPr id="291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les propriétés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ACID</a:t>
            </a:r>
            <a:r>
              <a:t> sont les quatre principaux attributs d'une transaction de données:</a:t>
            </a:r>
          </a:p>
          <a:p>
            <a:pPr lvl="1" marL="893233" indent="-448733">
              <a:spcBef>
                <a:spcPts val="1500"/>
              </a:spcBef>
              <a:buClr>
                <a:srgbClr val="215D77"/>
              </a:buCl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Atomicité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signifie que les mises à jour de la base de données doivent être "atomiques »</a:t>
            </a:r>
            <a:endParaRPr sz="3000"/>
          </a:p>
          <a:p>
            <a:pPr lvl="1" marL="893233" indent="-448733">
              <a:spcBef>
                <a:spcPts val="1500"/>
              </a:spcBef>
              <a:buClr>
                <a:srgbClr val="215D77"/>
              </a:buCl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Cohérence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signifie que les modifications apportées à la base doivent être valides</a:t>
            </a:r>
            <a:endParaRPr sz="3000"/>
          </a:p>
          <a:p>
            <a:pPr lvl="1" marL="893233" indent="-448733">
              <a:spcBef>
                <a:spcPts val="1500"/>
              </a:spcBef>
              <a:buClr>
                <a:srgbClr val="215D77"/>
              </a:buCl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Isolation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signifie que les transactions lancées au même moment ne doivent jamais interférer entre elles</a:t>
            </a:r>
            <a:endParaRPr sz="3000"/>
          </a:p>
          <a:p>
            <a:pPr lvl="1" marL="893233" indent="-448733">
              <a:spcBef>
                <a:spcPts val="1500"/>
              </a:spcBef>
              <a:buClr>
                <a:srgbClr val="215D77"/>
              </a:buCl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Durabilité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signifie que toutes les transactions sont lancées de manière définitive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4" name="Le Big Data c’est quoi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Le Big Data c’est quoi ?</a:t>
            </a:r>
            <a:br/>
          </a:p>
          <a:p>
            <a:pPr defTabSz="233679">
              <a:defRPr sz="6800"/>
            </a:pPr>
            <a:br/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185" name="Cor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294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</a:t>
            </a:r>
          </a:p>
        </p:txBody>
      </p:sp>
      <p:sp>
        <p:nvSpPr>
          <p:cNvPr id="295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337" indent="-414337" algn="just" defTabSz="508254">
              <a:spcBef>
                <a:spcPts val="2400"/>
              </a:spcBef>
              <a:defRPr sz="2610">
                <a:solidFill>
                  <a:srgbClr val="FFFFFF"/>
                </a:solidFill>
              </a:defRPr>
            </a:pPr>
            <a:r>
              <a:t>Les BD NoSQL :</a:t>
            </a:r>
          </a:p>
          <a:p>
            <a:pPr lvl="1" marL="796632" indent="-409917" algn="just" defTabSz="508254">
              <a:spcBef>
                <a:spcPts val="2400"/>
              </a:spcBef>
              <a:buClr>
                <a:srgbClr val="215D77"/>
              </a:buClr>
              <a:defRPr sz="2436">
                <a:solidFill>
                  <a:srgbClr val="FFFFFF"/>
                </a:solidFill>
              </a:defRPr>
            </a:pPr>
            <a:r>
              <a:t>Adoptent une représentation de données non relationnelle</a:t>
            </a:r>
          </a:p>
          <a:p>
            <a:pPr lvl="1" marL="796632" indent="-409917" algn="just" defTabSz="508254">
              <a:spcBef>
                <a:spcPts val="2400"/>
              </a:spcBef>
              <a:buClr>
                <a:srgbClr val="215D77"/>
              </a:buClr>
              <a:defRPr sz="2436">
                <a:solidFill>
                  <a:srgbClr val="FFFFFF"/>
                </a:solidFill>
              </a:defRPr>
            </a:pPr>
            <a:r>
              <a:t>ne remplacent pas les BD relationnelles mais sont une alternative, un complément apportant des solutions plus intéressantes dans certains contextes</a:t>
            </a:r>
          </a:p>
          <a:p>
            <a:pPr lvl="1" marL="796632" indent="-409917" algn="just" defTabSz="508254">
              <a:spcBef>
                <a:spcPts val="2400"/>
              </a:spcBef>
              <a:buClr>
                <a:srgbClr val="215D77"/>
              </a:buClr>
              <a:defRPr sz="2436">
                <a:solidFill>
                  <a:srgbClr val="FFFFFF"/>
                </a:solidFill>
              </a:defRPr>
            </a:pPr>
            <a:r>
              <a:t>apportent une plus grande performance dans le contexte des applications Web avec des volumétries de données exponentielle</a:t>
            </a:r>
          </a:p>
          <a:p>
            <a:pPr lvl="1" marL="796632" indent="-409917" algn="just" defTabSz="508254">
              <a:spcBef>
                <a:spcPts val="2400"/>
              </a:spcBef>
              <a:buClr>
                <a:srgbClr val="215D77"/>
              </a:buClr>
              <a:defRPr sz="2436">
                <a:solidFill>
                  <a:srgbClr val="FFFFFF"/>
                </a:solidFill>
              </a:defRPr>
            </a:pPr>
            <a:r>
              <a:t>utilisent une très forte distribution de ces données et des traitements associés sur de nombreux serveurs</a:t>
            </a:r>
          </a:p>
          <a:p>
            <a:pPr lvl="1" marL="796632" indent="-409917" algn="just" defTabSz="508254">
              <a:spcBef>
                <a:spcPts val="2400"/>
              </a:spcBef>
              <a:buClr>
                <a:srgbClr val="215D77"/>
              </a:buClr>
              <a:defRPr sz="2436">
                <a:solidFill>
                  <a:srgbClr val="FFFFFF"/>
                </a:solidFill>
              </a:defRPr>
            </a:pPr>
            <a:r>
              <a:t>font un compromis sur le caractère « ACID » des SGBDR pour plus de scalabilité horizontale et dʼévolutivité.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505.jpg" descr="50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  <p:sp>
        <p:nvSpPr>
          <p:cNvPr id="298" name="Le marché"/>
          <p:cNvSpPr txBox="1"/>
          <p:nvPr>
            <p:ph type="title"/>
          </p:nvPr>
        </p:nvSpPr>
        <p:spPr>
          <a:xfrm>
            <a:off x="139700" y="5334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marché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01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Caractéristiques générales</a:t>
            </a:r>
          </a:p>
        </p:txBody>
      </p:sp>
      <p:sp>
        <p:nvSpPr>
          <p:cNvPr id="302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algn="just">
              <a:lnSpc>
                <a:spcPct val="90000"/>
              </a:lnSpc>
              <a:defRPr sz="2800">
                <a:solidFill>
                  <a:srgbClr val="FFFFFF"/>
                </a:solidFill>
              </a:defRPr>
            </a:pPr>
            <a:r>
              <a:t>pas de schéma pour les données ou </a:t>
            </a:r>
            <a:r>
              <a:rPr b="1">
                <a:latin typeface="News Gothic MT"/>
                <a:ea typeface="News Gothic MT"/>
                <a:cs typeface="News Gothic MT"/>
                <a:sym typeface="News Gothic MT"/>
              </a:rPr>
              <a:t>schéma dynamique</a:t>
            </a:r>
          </a:p>
          <a:p>
            <a:pPr marL="488950" indent="-488950" algn="just">
              <a:lnSpc>
                <a:spcPct val="90000"/>
              </a:lnSpc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données de structures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complexes ou imbriquées</a:t>
            </a:r>
          </a:p>
          <a:p>
            <a:pPr marL="488950" indent="-488950" algn="just">
              <a:lnSpc>
                <a:spcPct val="90000"/>
              </a:lnSpc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données distribuées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: partitionnement horizontal des données sur plusieurs nœuds (serveurs) généralement par utilisation dʼalgorithmes « MapReduce »</a:t>
            </a:r>
          </a:p>
          <a:p>
            <a:pPr marL="488950" indent="-488950" algn="just">
              <a:lnSpc>
                <a:spcPct val="90000"/>
              </a:lnSpc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réplication des données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sur plusieurs nœuds</a:t>
            </a:r>
          </a:p>
          <a:p>
            <a:pPr marL="488950" indent="-488950" algn="just">
              <a:lnSpc>
                <a:spcPct val="90000"/>
              </a:lnSpc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privilégient la Disponibilité à la Cohérence (théorème de CAP)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: AP (Disponible + Résistant au partitionnement) plutôt que CP (Cohérent + Résistant au partitionnement)</a:t>
            </a:r>
          </a:p>
          <a:p>
            <a:pPr marL="488950" indent="-488950" algn="just">
              <a:lnSpc>
                <a:spcPct val="90000"/>
              </a:lnSpc>
              <a:defRPr sz="2800">
                <a:solidFill>
                  <a:srgbClr val="FFFFFF"/>
                </a:solidFill>
              </a:defRPr>
            </a:pPr>
            <a:r>
              <a:t>mode d'utilisation : </a:t>
            </a:r>
            <a:r>
              <a:rPr b="1">
                <a:latin typeface="News Gothic MT"/>
                <a:ea typeface="News Gothic MT"/>
                <a:cs typeface="News Gothic MT"/>
                <a:sym typeface="News Gothic MT"/>
              </a:rPr>
              <a:t>peu d'écritures, beaucoup de lectures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05" name="Titre 3"/>
          <p:cNvSpPr txBox="1"/>
          <p:nvPr>
            <p:ph type="title"/>
          </p:nvPr>
        </p:nvSpPr>
        <p:spPr>
          <a:xfrm>
            <a:off x="406400" y="15240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Historique du mouvement NoSQL</a:t>
            </a:r>
          </a:p>
        </p:txBody>
      </p:sp>
      <p:sp>
        <p:nvSpPr>
          <p:cNvPr id="306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algn="just">
              <a:defRPr sz="2800">
                <a:solidFill>
                  <a:srgbClr val="FFFFFF"/>
                </a:solidFill>
              </a:defRPr>
            </a:pPr>
            <a:r>
              <a:t>Les bases de données NoSQL ont été limitées à des rôles de niche, pour de grands acteurs d’Internet, afin de répondre à des problèmes tels que l’accroissement rapide des volumes de données. </a:t>
            </a:r>
          </a:p>
          <a:p>
            <a:pPr marL="488950" indent="-488950" algn="just">
              <a:defRPr sz="2800">
                <a:solidFill>
                  <a:srgbClr val="FFFFFF"/>
                </a:solidFill>
              </a:defRPr>
            </a:pPr>
            <a:r>
              <a:t>Désormais, elles constituent de plus en plus un standard pour la gestion de vastes volumes de données dans les entreprises.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09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« Sharding »</a:t>
            </a:r>
          </a:p>
        </p:txBody>
      </p:sp>
      <p:sp>
        <p:nvSpPr>
          <p:cNvPr id="310" name="Espace réservé du contenu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Les données peuvent être aussi partitionnées afin que :</a:t>
            </a:r>
          </a:p>
          <a:p>
            <a:pPr lvl="1" marL="836705" indent="-392205" algn="just">
              <a:buClr>
                <a:srgbClr val="215D77"/>
              </a:buClr>
              <a:defRPr sz="3000">
                <a:solidFill>
                  <a:srgbClr val="FFFFFF"/>
                </a:solidFill>
              </a:defRPr>
            </a:pPr>
            <a:r>
              <a:t>les objets-données accédés ou mis à jour en même temps, résident sur le même nœud</a:t>
            </a:r>
          </a:p>
          <a:p>
            <a:pPr lvl="1" marL="836705" indent="-392205" algn="just">
              <a:buClr>
                <a:srgbClr val="215D77"/>
              </a:buClr>
              <a:defRPr sz="3000">
                <a:solidFill>
                  <a:srgbClr val="FFFFFF"/>
                </a:solidFill>
              </a:defRPr>
            </a:pPr>
            <a:r>
              <a:t>la charge soit uniformément repartie entre les nœuds</a:t>
            </a:r>
          </a:p>
          <a:p>
            <a:pPr lvl="1" marL="836705" indent="-392205" algn="just">
              <a:buClr>
                <a:srgbClr val="215D77"/>
              </a:buClr>
              <a:defRPr sz="3000">
                <a:solidFill>
                  <a:srgbClr val="FFFFFF"/>
                </a:solidFill>
              </a:defRPr>
            </a:pPr>
            <a:r>
              <a:t>pour cela des objet-données peuvent être répliquées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certains systèmes utilisent aussi un partitionnement vertical (par colonnes) dans lequel des parties d'un enregistrement sont stockées sur différents serveurs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13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bases NoSQL</a:t>
            </a:r>
          </a:p>
        </p:txBody>
      </p:sp>
      <p:sp>
        <p:nvSpPr>
          <p:cNvPr id="314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NoSQL signifie “Not Only SQL”, littéralement “pas seulement SQL”.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Ce terme désigne l’ensemble des bases de données qui s’opposent à la notion relationnelle des SGBDR.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La définition, “pas seulement SQL”, apporte un début de réponse à la question </a:t>
            </a:r>
          </a:p>
          <a:p>
            <a:pPr lvl="1" marL="0" indent="444500" algn="ctr">
              <a:buSzTx/>
              <a:buNone/>
              <a:defRPr b="1" i="1" sz="4800">
                <a:solidFill>
                  <a:srgbClr val="971817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	</a:t>
            </a:r>
            <a:r>
              <a:rPr>
                <a:solidFill>
                  <a:srgbClr val="C59E92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“Est ce que le NoSQL va tuer les bases relationnelles?”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17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bases NoSQL</a:t>
            </a:r>
          </a:p>
        </p:txBody>
      </p:sp>
      <p:sp>
        <p:nvSpPr>
          <p:cNvPr id="318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Ces dernières années, les géants du Web comme Google et Amazon ont vu leurs besoins en termes de charge et de volumétrie de données croître de façon exponentielle.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Les architectes de ces organisations ont procédé à des compromis sur le caractère ACID des SGBDR.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Ces compromis sur la notion de relationnel ont permis de dégager les SGBDR de leurs freins à la scalabilité horizontale et à l’évolutivité.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21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bases NoSQL</a:t>
            </a:r>
          </a:p>
        </p:txBody>
      </p:sp>
      <p:sp>
        <p:nvSpPr>
          <p:cNvPr id="322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Plus de relationnel, mais quelles autres caractéristiques?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Ne plus répondre au modèle relationnel est la caractéristique principale des bases de données NoSQL.</a:t>
            </a:r>
          </a:p>
          <a:p>
            <a:pPr marL="465666" indent="-465666">
              <a:defRPr sz="2800">
                <a:solidFill>
                  <a:srgbClr val="FFFFFF"/>
                </a:solidFill>
              </a:defRPr>
            </a:pPr>
            <a:r>
              <a:t>Les bases de données NoSQL répondent aussi au théorème du CAP d’Eric Brewer qui est plus adapté aux systèmes distribués.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25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bases NoSQL</a:t>
            </a:r>
          </a:p>
        </p:txBody>
      </p:sp>
      <p:sp>
        <p:nvSpPr>
          <p:cNvPr id="326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Ce théorème énonce que tout système distribué peut répondre aux contraintes suivantes:</a:t>
            </a:r>
          </a:p>
          <a:p>
            <a:pPr lvl="1" marL="915670" indent="-471170">
              <a:buClr>
                <a:srgbClr val="215D77"/>
              </a:buCl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Cohérence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: tous les noeuds du système voient exactement les mêmes données au même moment</a:t>
            </a:r>
            <a:endParaRPr sz="3000"/>
          </a:p>
          <a:p>
            <a:pPr lvl="1" marL="915670" indent="-471170">
              <a:buClr>
                <a:srgbClr val="215D77"/>
              </a:buCl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Haute disponibilité (Availability)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: en cas de panne, les données restent accessibles</a:t>
            </a:r>
            <a:endParaRPr sz="3000"/>
          </a:p>
          <a:p>
            <a:pPr lvl="1" marL="915670" indent="-471170">
              <a:buClr>
                <a:srgbClr val="215D77"/>
              </a:buClr>
              <a:defRPr b="1"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Tolérance au Partitionnement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: le système peut être partitionné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29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A quels usages correspondent les bases de données NoSQL ?</a:t>
            </a:r>
          </a:p>
        </p:txBody>
      </p:sp>
      <p:sp>
        <p:nvSpPr>
          <p:cNvPr id="330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>
                <a:solidFill>
                  <a:srgbClr val="FFFFFF"/>
                </a:solidFill>
              </a:defRPr>
            </a:pPr>
            <a:r>
              <a:t>Adoptent une représentation de données non relationnelle</a:t>
            </a:r>
          </a:p>
          <a:p>
            <a:pPr lvl="1" marL="842416" indent="-433476" defTabSz="537463">
              <a:spcBef>
                <a:spcPts val="2500"/>
              </a:spcBef>
              <a:buClr>
                <a:srgbClr val="215D77"/>
              </a:buClr>
              <a:defRPr sz="2576">
                <a:solidFill>
                  <a:srgbClr val="FFFFFF"/>
                </a:solidFill>
              </a:defRPr>
            </a:pPr>
            <a:r>
              <a:t>ne remplacent pas les BD relationnelles mais sont une alternative, </a:t>
            </a:r>
            <a:r>
              <a:rPr sz="3128"/>
              <a:t>un complément apportant des solutions plus intéressantes dans certains contextes</a:t>
            </a:r>
            <a:endParaRPr sz="2760"/>
          </a:p>
          <a:p>
            <a:pPr lvl="1" marL="847576" indent="-438636" defTabSz="537463">
              <a:spcBef>
                <a:spcPts val="2500"/>
              </a:spcBef>
              <a:buClr>
                <a:srgbClr val="215D77"/>
              </a:buClr>
              <a:defRPr sz="3128">
                <a:solidFill>
                  <a:srgbClr val="FFFFFF"/>
                </a:solidFill>
              </a:defRPr>
            </a:pPr>
            <a:r>
              <a:t>apportent une plus grande performance dans le contexte des applications Web avec des volumétries de données exponentielle</a:t>
            </a:r>
            <a:endParaRPr sz="2760"/>
          </a:p>
          <a:p>
            <a:pPr lvl="1" marL="847576" indent="-438636" defTabSz="537463">
              <a:spcBef>
                <a:spcPts val="2500"/>
              </a:spcBef>
              <a:buClr>
                <a:srgbClr val="215D77"/>
              </a:buClr>
              <a:defRPr sz="3128">
                <a:solidFill>
                  <a:srgbClr val="FFFFFF"/>
                </a:solidFill>
              </a:defRPr>
            </a:pPr>
            <a:r>
              <a:t>utilisent une très forte distribution de ces données et des traitements associés sur de nombreux serveurs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pic>
        <p:nvPicPr>
          <p:cNvPr id="188" name="Capture d’écran 2017-03-29 à 21.38.58.png" descr="Capture d’écran 2017-03-29 à 21.38.58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016" t="0" r="3647" b="0"/>
          <a:stretch>
            <a:fillRect/>
          </a:stretch>
        </p:blipFill>
        <p:spPr>
          <a:xfrm>
            <a:off x="6907716" y="2749419"/>
            <a:ext cx="5766885" cy="6102606"/>
          </a:xfrm>
          <a:prstGeom prst="rect">
            <a:avLst/>
          </a:prstGeom>
        </p:spPr>
      </p:pic>
      <p:sp>
        <p:nvSpPr>
          <p:cNvPr id="189" name="de quoi s'agit-il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 quoi s'agit-il ?</a:t>
            </a:r>
          </a:p>
        </p:txBody>
      </p:sp>
      <p:sp>
        <p:nvSpPr>
          <p:cNvPr id="190" name="3,8 zettaoctets en 2015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 algn="just">
              <a:spcBef>
                <a:spcPts val="1100"/>
              </a:spcBef>
              <a:defRPr sz="2400">
                <a:solidFill>
                  <a:srgbClr val="F7FCFF"/>
                </a:solidFill>
              </a:defRPr>
            </a:pPr>
            <a:r>
              <a:t>3,8 zettaoctets en 2015</a:t>
            </a:r>
          </a:p>
          <a:p>
            <a:pPr marL="444499" indent="-444499" algn="just">
              <a:spcBef>
                <a:spcPts val="1100"/>
              </a:spcBef>
              <a:defRPr sz="2400">
                <a:solidFill>
                  <a:srgbClr val="F7FCFF"/>
                </a:solidFill>
              </a:defRPr>
            </a:pPr>
            <a:r>
              <a:t>60% de croissance/an des volumes d’informations mais que 5% pour les budgets informatiques</a:t>
            </a:r>
          </a:p>
          <a:p>
            <a:pPr marL="444499" indent="-444499" algn="just">
              <a:spcBef>
                <a:spcPts val="1100"/>
              </a:spcBef>
              <a:defRPr sz="2400">
                <a:solidFill>
                  <a:srgbClr val="F7FCFF"/>
                </a:solidFill>
              </a:defRPr>
            </a:pPr>
            <a:r>
              <a:t>Un Boeing produit 20 To/h de données</a:t>
            </a:r>
          </a:p>
          <a:p>
            <a:pPr marL="444499" indent="-444499" algn="just">
              <a:spcBef>
                <a:spcPts val="1100"/>
              </a:spcBef>
              <a:defRPr sz="2400">
                <a:solidFill>
                  <a:srgbClr val="F7FCFF"/>
                </a:solidFill>
              </a:defRPr>
            </a:pPr>
            <a:r>
              <a:t>250 milliards d’emails envoyés par jour (80% de spam)</a:t>
            </a:r>
          </a:p>
          <a:p>
            <a:pPr marL="444499" indent="-444499" algn="just">
              <a:spcBef>
                <a:spcPts val="1100"/>
              </a:spcBef>
              <a:defRPr sz="2400">
                <a:solidFill>
                  <a:srgbClr val="F7FCFF"/>
                </a:solidFill>
              </a:defRPr>
            </a:pPr>
            <a:r>
              <a:t>72h de vidéos déposées par minute sur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33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Pour quel type de données et de volumétrie ?</a:t>
            </a:r>
          </a:p>
        </p:txBody>
      </p:sp>
      <p:sp>
        <p:nvSpPr>
          <p:cNvPr id="334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488950" indent="-488950">
              <a:defRPr sz="2800">
                <a:solidFill>
                  <a:srgbClr val="FFFFFF"/>
                </a:solidFill>
              </a:defRPr>
            </a:pPr>
            <a:r>
              <a:t>très grand volume de données, </a:t>
            </a:r>
          </a:p>
          <a:p>
            <a:pPr lvl="1" marL="488950" indent="-488950">
              <a:defRPr sz="2800">
                <a:solidFill>
                  <a:srgbClr val="FFFFFF"/>
                </a:solidFill>
              </a:defRPr>
            </a:pPr>
            <a:r>
              <a:t>Besoin de gestion de données efficace, </a:t>
            </a:r>
            <a:endParaRPr sz="3000"/>
          </a:p>
          <a:p>
            <a:pPr lvl="1" marL="488950" indent="-488950">
              <a:defRPr sz="2800">
                <a:solidFill>
                  <a:srgbClr val="FFFFFF"/>
                </a:solidFill>
              </a:defRPr>
            </a:pPr>
            <a:r>
              <a:t>Reprise sur panne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7" name="Le monde les Bases SQL versus No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Le monde les Bases SQL versus NoSQL</a:t>
            </a:r>
            <a:br/>
          </a:p>
          <a:p>
            <a:pPr defTabSz="233679">
              <a:defRPr sz="6800"/>
            </a:pPr>
          </a:p>
          <a:p>
            <a:pPr defTabSz="233679">
              <a:defRPr sz="6800"/>
            </a:pPr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338" name="Cor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1" name="NoSQL-vs-SQL.png" descr="NoSQL-vs-SQ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848" y="226188"/>
            <a:ext cx="11293153" cy="8942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pic>
        <p:nvPicPr>
          <p:cNvPr id="344" name="comparaison_SQL_NoSQL_BDD1.jpg" descr="comparaison_SQL_NoSQL_BDD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89" y="2549128"/>
            <a:ext cx="12011388" cy="650946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DBMS VS NOSQL Round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RDBMS VS NOSQL Round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pic>
        <p:nvPicPr>
          <p:cNvPr id="348" name="comparaison_SQL_NoSQL_BDD2.jpg" descr="comparaison_SQL_NoSQL_BDD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2615377"/>
            <a:ext cx="12192002" cy="606088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RDBMS VS NOSQL 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RDBMS VS NOSQL Round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 sécurisation des Données dans un système Distribué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La sécurisation des Données dans un système Distribués </a:t>
            </a:r>
          </a:p>
          <a:p>
            <a:pPr defTabSz="233679">
              <a:defRPr sz="6800"/>
            </a:pPr>
          </a:p>
          <a:p>
            <a:pPr defTabSz="233679">
              <a:defRPr sz="6800"/>
            </a:pPr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352" name="La technologie Dock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technologie Docker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écurité et Big 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Sécurité et Big Data</a:t>
            </a:r>
          </a:p>
        </p:txBody>
      </p:sp>
      <p:sp>
        <p:nvSpPr>
          <p:cNvPr id="355" name="Problèmes spécifiques liés aux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Problèmes spécifiques liés aux Big Data</a:t>
            </a:r>
          </a:p>
        </p:txBody>
      </p:sp>
      <p:sp>
        <p:nvSpPr>
          <p:cNvPr id="356" name="Données qui circulent (pas forcement vers les bons endroit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Données qui circulent (pas forcement vers les bons endroits)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Données privées et confidentielles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Performance vs sécurité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écurité et Big 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Sécurité et Big Data</a:t>
            </a:r>
          </a:p>
        </p:txBody>
      </p:sp>
      <p:sp>
        <p:nvSpPr>
          <p:cNvPr id="359" name="Sécurité des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Sécurité des Big Data</a:t>
            </a:r>
          </a:p>
        </p:txBody>
      </p:sp>
      <p:sp>
        <p:nvSpPr>
          <p:cNvPr id="360" name="Sécurité pour des systèmes de gestion de données de grande tail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Sécurité pour des systèmes de gestion de données de grande taille</a:t>
            </a:r>
          </a:p>
          <a:p>
            <a:pPr lvl="1"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 Crypthographie: Encryption basée sur les attributs et encryption homomorphique </a:t>
            </a:r>
          </a:p>
          <a:p>
            <a:pPr lvl="1"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Contrôle de flot d’informations décentralisé</a:t>
            </a:r>
          </a:p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Performances vs sécurité</a:t>
            </a:r>
          </a:p>
          <a:p>
            <a:pPr lvl="1"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Comment gérer des données massives de manière sécurisée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écurité et Big 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Sécurité et Big Data</a:t>
            </a:r>
          </a:p>
        </p:txBody>
      </p:sp>
      <p:sp>
        <p:nvSpPr>
          <p:cNvPr id="363" name="Sécurité des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Sécurité des Big Data</a:t>
            </a:r>
          </a:p>
        </p:txBody>
      </p:sp>
      <p:sp>
        <p:nvSpPr>
          <p:cNvPr id="364" name="Sécurité extensi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Sécurité extensible</a:t>
            </a:r>
          </a:p>
          <a:p>
            <a:pPr lvl="1"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Depuis la sécurité de machines simple jusqu’à la sécurité de systèmes distribués</a:t>
            </a:r>
          </a:p>
          <a:p>
            <a:pPr lvl="1" algn="just">
              <a:spcBef>
                <a:spcPts val="0"/>
              </a:spcBef>
              <a:defRPr>
                <a:solidFill>
                  <a:srgbClr val="FFFFFF"/>
                </a:solidFill>
              </a:defRPr>
            </a:pPr>
            <a:r>
              <a:t>Depuis la sécurité de systèmes de stockage simples jusqu’à la sécurité de gestionnaires de données globaux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La protection des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protection des données</a:t>
            </a:r>
          </a:p>
        </p:txBody>
      </p:sp>
      <p:pic>
        <p:nvPicPr>
          <p:cNvPr id="368" name="big-data-security-1024x800.png" descr="big-data-security-1024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475" y="2269583"/>
            <a:ext cx="9475417" cy="7402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pture d’écran 2017-03-29 à 21.48.00.png" descr="Capture d’écran 2017-03-29 à 21.48.0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132092"/>
            <a:ext cx="13004800" cy="5489416"/>
          </a:xfrm>
          <a:prstGeom prst="rect">
            <a:avLst/>
          </a:prstGeom>
        </p:spPr>
      </p:pic>
      <p:sp>
        <p:nvSpPr>
          <p:cNvPr id="193" name="DATA STORY and evolu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 STORY and evolution…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71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51206">
              <a:defRPr sz="7310"/>
            </a:lvl1pPr>
          </a:lstStyle>
          <a:p>
            <a:pPr/>
            <a:r>
              <a:t>Les choix techniques du NoSQL</a:t>
            </a:r>
          </a:p>
        </p:txBody>
      </p:sp>
      <p:sp>
        <p:nvSpPr>
          <p:cNvPr id="372" name="Espace réservé du texte 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75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structure souple des données : JSON</a:t>
            </a:r>
          </a:p>
        </p:txBody>
      </p:sp>
      <p:sp>
        <p:nvSpPr>
          <p:cNvPr id="376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JSON (JavaScript Object Notation) est un format de données textuel, générique, dérivé de la notation des objets du langage ECMAScript.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Il permet de représenter de l'information structurée.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Le JSON peut être lu par de nombreux langages de programmation (33 à l'heure actuelle) dont le Python et même… l'humain !</a:t>
            </a:r>
          </a:p>
          <a:p>
            <a:pPr marL="488950" indent="-488950">
              <a:defRPr sz="2800">
                <a:solidFill>
                  <a:srgbClr val="FFFFFF"/>
                </a:solidFill>
              </a:defRPr>
            </a:pPr>
            <a:r>
              <a:t>C’est un format texte et contrairement au format binaire (utilisé par pickle), vous pourrez voir et modifier facilement des valeurs avec un quelconque éditeur de texte.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79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structure souple des données : JSON</a:t>
            </a:r>
          </a:p>
        </p:txBody>
      </p:sp>
      <p:sp>
        <p:nvSpPr>
          <p:cNvPr id="380" name="Espace réservé du contenu 1"/>
          <p:cNvSpPr txBox="1"/>
          <p:nvPr>
            <p:ph type="body" sz="half" idx="1"/>
          </p:nvPr>
        </p:nvSpPr>
        <p:spPr>
          <a:xfrm>
            <a:off x="482600" y="3162300"/>
            <a:ext cx="5994004" cy="61087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&lt;?xml version="1.0" ?&gt;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&lt;playlist nom="MeshowRandom"&gt;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&lt;chanson&gt;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&lt;titre&gt;Best Improvisation Ever 2&lt;/titre&gt;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&lt;auteur&gt;David Meshow&lt;/auteur&gt;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&lt;note&gt;5&lt;/note&gt;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&lt;/chanson&gt;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&lt;chanson&gt;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&lt;titre&gt;My Theory (Bonus)&lt;/titre&gt;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&lt;auteur&gt;David Meshow&lt;/auteur&gt;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&lt;note&gt;4&lt;/note&gt;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&lt;/chanson&gt;</a:t>
            </a:r>
          </a:p>
          <a:p>
            <a:pPr marL="0" indent="0">
              <a:spcBef>
                <a:spcPts val="0"/>
              </a:spcBef>
              <a:buSzTx/>
              <a:buNone/>
              <a:defRPr b="1"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&lt;/playlist&gt;</a:t>
            </a:r>
          </a:p>
        </p:txBody>
      </p:sp>
      <p:sp>
        <p:nvSpPr>
          <p:cNvPr id="381" name="Espace réservé du contenu 2"/>
          <p:cNvSpPr txBox="1"/>
          <p:nvPr/>
        </p:nvSpPr>
        <p:spPr>
          <a:xfrm>
            <a:off x="6833278" y="3012441"/>
            <a:ext cx="5462017" cy="617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{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"nom" : "MeshowRandom",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"chansons" : [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{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"titre" : "Best Improvisation Ever 2",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"auteur" : "David Meshow",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"note" : 5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},     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{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"titre" : "My Theory",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"auteur" : "David Meshow",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    "note" : 4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    }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    ]</a:t>
            </a:r>
          </a:p>
          <a:p>
            <a:pPr defTabSz="1300480">
              <a:lnSpc>
                <a:spcPct val="110000"/>
              </a:lnSpc>
              <a:spcBef>
                <a:spcPts val="0"/>
              </a:spcBef>
              <a:defRPr b="1" sz="1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84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base orientée document</a:t>
            </a:r>
          </a:p>
        </p:txBody>
      </p:sp>
      <p:sp>
        <p:nvSpPr>
          <p:cNvPr id="385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Un document est composé de champs et des valeurs associées</a:t>
            </a:r>
            <a:endParaRPr sz="2800"/>
          </a:p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ces valeurs :</a:t>
            </a:r>
            <a:endParaRPr sz="2800"/>
          </a:p>
          <a:p>
            <a:pPr lvl="1" marL="893233" indent="-448733">
              <a:lnSpc>
                <a:spcPct val="80000"/>
              </a:lnSpc>
              <a:spcBef>
                <a:spcPts val="1300"/>
              </a:spcBef>
              <a:buClr>
                <a:srgbClr val="215D77"/>
              </a:buClr>
              <a:defRPr sz="2000">
                <a:solidFill>
                  <a:srgbClr val="FFFFFF"/>
                </a:solidFill>
              </a:defRPr>
            </a:pPr>
            <a:r>
              <a:t>peuvent être requêtées</a:t>
            </a:r>
            <a:endParaRPr sz="2400"/>
          </a:p>
          <a:p>
            <a:pPr lvl="1" marL="893233" indent="-448733">
              <a:lnSpc>
                <a:spcPct val="80000"/>
              </a:lnSpc>
              <a:spcBef>
                <a:spcPts val="1300"/>
              </a:spcBef>
              <a:buClr>
                <a:srgbClr val="215D77"/>
              </a:buClr>
              <a:defRPr sz="2000">
                <a:solidFill>
                  <a:srgbClr val="FFFFFF"/>
                </a:solidFill>
              </a:defRPr>
            </a:pPr>
            <a:r>
              <a:t>sont soit dʼun type simple (entier, chaine de caractère, date, ...) </a:t>
            </a:r>
            <a:endParaRPr sz="2400"/>
          </a:p>
          <a:p>
            <a:pPr lvl="1" marL="893233" indent="-448733">
              <a:lnSpc>
                <a:spcPct val="80000"/>
              </a:lnSpc>
              <a:spcBef>
                <a:spcPts val="1300"/>
              </a:spcBef>
              <a:buClr>
                <a:srgbClr val="215D77"/>
              </a:buClr>
              <a:defRPr sz="2000">
                <a:solidFill>
                  <a:srgbClr val="FFFFFF"/>
                </a:solidFill>
              </a:defRPr>
            </a:pPr>
            <a:r>
              <a:t>soit elles­mêmes composées de plusieurs couples clé/valeur.</a:t>
            </a:r>
            <a:endParaRPr sz="2400"/>
          </a:p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bien que les documents soient structurés, ces BD sont dites “schemaless” : il nʼest pas nécessaire de définir au préalable les champs utilisés dans un document</a:t>
            </a:r>
            <a:endParaRPr sz="2800"/>
          </a:p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les documents peuvent être très hétérogènes au sein de la BD</a:t>
            </a:r>
            <a:endParaRPr sz="2800"/>
          </a:p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permettent dʼeffectuer des requêtes sur le contenu des documents/objets : pas possible avec les BD clés/valeurs simples</a:t>
            </a:r>
            <a:endParaRPr sz="2800"/>
          </a:p>
          <a:p>
            <a:pPr marL="493058" indent="-493058">
              <a:lnSpc>
                <a:spcPct val="80000"/>
              </a:lnSpc>
              <a:spcBef>
                <a:spcPts val="1300"/>
              </a:spcBef>
              <a:defRPr sz="2400">
                <a:solidFill>
                  <a:srgbClr val="FFFFFF"/>
                </a:solidFill>
              </a:defRPr>
            </a:pPr>
            <a:r>
              <a:t>Elles sont principalement utilisées dans le développement de CMS (Content Management System - outils de gestion de contenus).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88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base orientée document</a:t>
            </a:r>
          </a:p>
        </p:txBody>
      </p:sp>
      <p:pic>
        <p:nvPicPr>
          <p:cNvPr id="389" name="Espace réservé du contenu 1" descr="Espace réservé du contenu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025" y="2275841"/>
            <a:ext cx="10260235" cy="617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92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base orientée document</a:t>
            </a:r>
          </a:p>
        </p:txBody>
      </p:sp>
      <p:sp>
        <p:nvSpPr>
          <p:cNvPr id="393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Les données sont stockées par colonne, non par ligne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on peut facilement ajouter des colonnes aux tables, par contre l'insertion d'une ligne est plus coûteuse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quand les données d'une colonne se ressemblent, on peut facilement compresser la colonne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modèle proche dʼune table dans un SGBDR mais ici le nombre de colonnes :</a:t>
            </a:r>
            <a:endParaRPr sz="2800"/>
          </a:p>
          <a:p>
            <a:pPr lvl="1" marL="893233" indent="-448733">
              <a:lnSpc>
                <a:spcPct val="96000"/>
              </a:lnSpc>
              <a:spcBef>
                <a:spcPts val="0"/>
              </a:spcBef>
              <a:buClr>
                <a:srgbClr val="215D77"/>
              </a:buClr>
              <a:defRPr sz="2000">
                <a:solidFill>
                  <a:srgbClr val="FFFFFF"/>
                </a:solidFill>
              </a:defRPr>
            </a:pPr>
            <a:r>
              <a:t>est dynamique</a:t>
            </a:r>
            <a:endParaRPr sz="2400"/>
          </a:p>
          <a:p>
            <a:pPr lvl="1" marL="893233" indent="-448733">
              <a:lnSpc>
                <a:spcPct val="96000"/>
              </a:lnSpc>
              <a:spcBef>
                <a:spcPts val="0"/>
              </a:spcBef>
              <a:buClr>
                <a:srgbClr val="215D77"/>
              </a:buClr>
              <a:defRPr sz="2000">
                <a:solidFill>
                  <a:srgbClr val="FFFFFF"/>
                </a:solidFill>
              </a:defRPr>
            </a:pPr>
            <a:r>
              <a:t>peut varier dʼun enregistrement à un autre ce qui évite de retrouver des colonnes ayant des valeurs NULL.</a:t>
            </a:r>
            <a:endParaRPr sz="24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Implémentations les plus connues :</a:t>
            </a:r>
            <a:endParaRPr sz="2800"/>
          </a:p>
          <a:p>
            <a:pPr lvl="1" marL="893233" indent="-448733">
              <a:lnSpc>
                <a:spcPct val="96000"/>
              </a:lnSpc>
              <a:spcBef>
                <a:spcPts val="0"/>
              </a:spcBef>
              <a:buClr>
                <a:srgbClr val="215D77"/>
              </a:buClr>
              <a:defRPr b="1"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HBase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(Open Source de </a:t>
            </a:r>
            <a:r>
              <a:t>BigTable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de Google utilisé pour </a:t>
            </a:r>
            <a:r>
              <a:rPr b="0" sz="2400">
                <a:latin typeface="News Gothic MT"/>
                <a:ea typeface="News Gothic MT"/>
                <a:cs typeface="News Gothic MT"/>
                <a:sym typeface="News Gothic MT"/>
              </a:rPr>
              <a:t>l'indexation des pages web, Google Earth, Google analytics, ...)</a:t>
            </a:r>
            <a:endParaRPr sz="2400"/>
          </a:p>
          <a:p>
            <a:pPr lvl="1" marL="893233" indent="-448733">
              <a:lnSpc>
                <a:spcPct val="96000"/>
              </a:lnSpc>
              <a:spcBef>
                <a:spcPts val="0"/>
              </a:spcBef>
              <a:buClr>
                <a:srgbClr val="215D77"/>
              </a:buClr>
              <a:defRPr b="1"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Cassandra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(fondation Apache qui respecte lʼarchitecture distribuée </a:t>
            </a:r>
            <a:r>
              <a:rPr b="0" sz="2400">
                <a:latin typeface="News Gothic MT"/>
                <a:ea typeface="News Gothic MT"/>
                <a:cs typeface="News Gothic MT"/>
                <a:sym typeface="News Gothic MT"/>
              </a:rPr>
              <a:t>de </a:t>
            </a:r>
            <a:r>
              <a:rPr sz="2400"/>
              <a:t>Dynamo dʼAmazon</a:t>
            </a:r>
            <a:r>
              <a:rPr b="0" sz="2400">
                <a:latin typeface="News Gothic MT"/>
                <a:ea typeface="News Gothic MT"/>
                <a:cs typeface="News Gothic MT"/>
                <a:sym typeface="News Gothic MT"/>
              </a:rPr>
              <a:t>, projet né de chez Facebook)</a:t>
            </a:r>
            <a:endParaRPr sz="2400"/>
          </a:p>
          <a:p>
            <a:pPr lvl="1" marL="893233" indent="-448733">
              <a:lnSpc>
                <a:spcPct val="96000"/>
              </a:lnSpc>
              <a:spcBef>
                <a:spcPts val="0"/>
              </a:spcBef>
              <a:buClr>
                <a:srgbClr val="215D77"/>
              </a:buClr>
              <a:defRPr b="1"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SimpleDB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de Amazon.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396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Forces et faiblesses des BD NoSQL document</a:t>
            </a:r>
          </a:p>
        </p:txBody>
      </p:sp>
      <p:sp>
        <p:nvSpPr>
          <p:cNvPr id="397" name="Espace réservé du contenu 4"/>
          <p:cNvSpPr txBox="1"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Forces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: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modèle de données simple mais puissant (expression de structures imbriquées)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bonne mise à l'échelle (surtout si sharding pris en charge)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pas de maintenance de la BD requise pour ajouter/supprimer des «colonnes»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forte expressivité de requêtage (requêtes assez complexes sur des structures imbriquées)</a:t>
            </a:r>
            <a:endParaRPr sz="300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Faiblesses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: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inadaptée pour les données interconnectées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modèle de requête limitée à des clés (et indexes)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peut alors être lent pour les grandes requêtes (avec MapReduce)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00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base orientée colonne</a:t>
            </a:r>
          </a:p>
        </p:txBody>
      </p:sp>
      <p:sp>
        <p:nvSpPr>
          <p:cNvPr id="401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Les principaux concepts associés sont les suivants : 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Colonne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:</a:t>
            </a:r>
            <a:endParaRPr b="0">
              <a:latin typeface="News Gothic MT"/>
              <a:ea typeface="News Gothic MT"/>
              <a:cs typeface="News Gothic MT"/>
              <a:sym typeface="News Gothic MT"/>
            </a:endParaRPr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entité de base représentant un champ de donnée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chaque colonne est définie par un couple clé / valeur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une colonne contenant dʼautres colonnes est nommée super­colonne.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Famille de colonnes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:</a:t>
            </a:r>
            <a:endParaRPr b="0">
              <a:latin typeface="News Gothic MT"/>
              <a:ea typeface="News Gothic MT"/>
              <a:cs typeface="News Gothic MT"/>
              <a:sym typeface="News Gothic MT"/>
            </a:endParaRPr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permettent de regrouper plusieurs colonnes (ou super­colonnes)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les colonnes sont regroupées par ligne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chaque ligne est identifiée par un identifiant unique (assimilées aux tables dans le modèle relationnel) et sont identifiées par un nom unique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Super­colonnes :</a:t>
            </a:r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>
                <a:solidFill>
                  <a:srgbClr val="FFFFFF"/>
                </a:solidFill>
              </a:defRPr>
            </a:pPr>
            <a:r>
              <a:t>situées dans les familles de colonnes sont souvent utilisées comme les </a:t>
            </a:r>
            <a:r>
              <a:rPr sz="2400"/>
              <a:t>lignes dʼune table de jointure dans le modèle relationnel.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04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La base orientée colonne</a:t>
            </a:r>
          </a:p>
        </p:txBody>
      </p:sp>
      <p:sp>
        <p:nvSpPr>
          <p:cNvPr id="405" name="Cor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6" name="Espace réservé du contenu 1" descr="Espace réservé du contenu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190" y="3016384"/>
            <a:ext cx="11437905" cy="4696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09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Forces et faiblesses des BD NoSQL colonnes</a:t>
            </a:r>
          </a:p>
        </p:txBody>
      </p:sp>
      <p:sp>
        <p:nvSpPr>
          <p:cNvPr id="410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6000"/>
              </a:lnSpc>
              <a:spcBef>
                <a:spcPts val="0"/>
              </a:spcBef>
              <a:buSzTx/>
              <a:buNone/>
              <a:defRPr b="1" sz="240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Forces :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Modèle de données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supportant des </a:t>
            </a:r>
            <a:r>
              <a:t>données semi-structurées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(clairsemées) 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naturellement indexé 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(colonnes)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bonne mise à l'échelle à l'horizontale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MapReduce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 souvent utilisé en </a:t>
            </a:r>
            <a:r>
              <a:t>scaling horizontal</a:t>
            </a:r>
            <a:r>
              <a:rPr b="0">
                <a:latin typeface="News Gothic MT"/>
                <a:ea typeface="News Gothic MT"/>
                <a:cs typeface="News Gothic MT"/>
                <a:sym typeface="News Gothic MT"/>
              </a:rPr>
              <a:t>,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on peut voir les résultats de requêtes en temps réel</a:t>
            </a:r>
            <a:endParaRPr sz="2800"/>
          </a:p>
          <a:p>
            <a:pPr marL="0" indent="0">
              <a:lnSpc>
                <a:spcPct val="96000"/>
              </a:lnSpc>
              <a:spcBef>
                <a:spcPts val="0"/>
              </a:spcBef>
              <a:buSzTx/>
              <a:buNone/>
              <a:defRPr b="1" sz="240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Faiblesses :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A éviter pour des données interconnectés : si les relations entre les données sont aussi importantes que les données elles-mêmes (comme la distance ou calculs de la trajectoire)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à éviter pour les lectures de données complexes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exige de la maintenance - lors de l'ajout / suppression de colonnes et leur regroupements</a:t>
            </a:r>
            <a:endParaRPr sz="2800"/>
          </a:p>
          <a:p>
            <a:pPr marL="493058" indent="-493058">
              <a:lnSpc>
                <a:spcPct val="96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les requêtes doivent être pré-écrit, pas de requêtes ad-hoc définis "à la</a:t>
            </a:r>
            <a:endParaRPr sz="2800"/>
          </a:p>
          <a:p>
            <a:pPr marL="0" indent="0">
              <a:lnSpc>
                <a:spcPct val="96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volée": NE PAS utiliser pour les requêtes non temps réel et inconnues.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Es 4 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4 V</a:t>
            </a:r>
          </a:p>
        </p:txBody>
      </p:sp>
      <p:sp>
        <p:nvSpPr>
          <p:cNvPr id="196" name="de quoi s'agit-il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 quoi s'agit-il ?</a:t>
            </a:r>
          </a:p>
        </p:txBody>
      </p:sp>
      <p:pic>
        <p:nvPicPr>
          <p:cNvPr id="197" name="big-data-dimensions.jpg" descr="big-data-dimens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36800"/>
            <a:ext cx="120904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13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Utilisations principales des BD NoSQL colonnes</a:t>
            </a:r>
          </a:p>
        </p:txBody>
      </p:sp>
      <p:sp>
        <p:nvSpPr>
          <p:cNvPr id="414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Les BD NoSQL type « Colonne » sont principalement utilisées pour :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Netflix l'utilise notamment pour le logging et l'analyse de sa clientèle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Ebay l'utilise pour l'optimisation de la recherche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Adobe l'utilise pour le traitement des données structurées et de Business Intelligence (BI)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Des sociétés de TV lʼutilisent pour cerner leur audience et gérer le vote des spectateurs (nb élevé d'écritures rapides et analyse de base en temps réel (Cassandra)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peuvent être de bons magasins d'analyse des données semi-structurées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utilisé pour la journalisation des événements et pour des compteurs</a:t>
            </a:r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17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paires clé-valeur</a:t>
            </a:r>
          </a:p>
        </p:txBody>
      </p:sp>
      <p:sp>
        <p:nvSpPr>
          <p:cNvPr id="418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Ce modèle peut être assimilé à une hashmap distribuée.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Les données sont, donc, simplement représentées par un couple clé/valeur.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La valeur peut être une simple chaîne de caractères, un objet sérialisé… </a:t>
            </a:r>
            <a:endParaRPr sz="28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L’absence de structure ou de typage ont un impact important sur le requêtage.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En effet, toute l’intelligence portée auparavant par les requêtes SQL devra être portée par l’applicatif qui interroge la BD. </a:t>
            </a:r>
            <a:endParaRPr sz="28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r>
              <a:t>La communication avec la BD se résumera aux opérations PUT, GET et DELETE. Les solutions les plus connues sont Redis, Riak et Voldemort créé par LinkedIn.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21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paires clé-valeur</a:t>
            </a:r>
          </a:p>
        </p:txBody>
      </p:sp>
      <p:sp>
        <p:nvSpPr>
          <p:cNvPr id="422" name="Espace réservé du texte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Espace réservé du contenu 4"/>
          <p:cNvSpPr txBox="1"/>
          <p:nvPr/>
        </p:nvSpPr>
        <p:spPr>
          <a:xfrm>
            <a:off x="781189" y="3338545"/>
            <a:ext cx="5462017" cy="51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488950" indent="-488950" algn="just" defTabSz="1300480">
              <a:spcBef>
                <a:spcPts val="2200"/>
              </a:spcBef>
              <a:buClr>
                <a:srgbClr val="6FB7D7"/>
              </a:buClr>
              <a:buSzPct val="110000"/>
              <a:buChar char="●"/>
              <a:defRPr sz="2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Chaque objet est identifié par une </a:t>
            </a:r>
            <a:r>
              <a:rPr b="1"/>
              <a:t>clé unique </a:t>
            </a:r>
            <a:r>
              <a:t>seule façon de le requêter </a:t>
            </a:r>
          </a:p>
          <a:p>
            <a:pPr marL="488950" indent="-488950" algn="just" defTabSz="1300480">
              <a:spcBef>
                <a:spcPts val="2200"/>
              </a:spcBef>
              <a:buClr>
                <a:srgbClr val="6FB7D7"/>
              </a:buClr>
              <a:buSzPct val="110000"/>
              <a:buChar char="●"/>
              <a:defRPr sz="2800">
                <a:solidFill>
                  <a:srgbClr val="FFFFFF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La </a:t>
            </a:r>
            <a:r>
              <a:rPr b="1"/>
              <a:t>structure de lʼobjet est libre</a:t>
            </a:r>
            <a:r>
              <a:t>, souvent laissé à la charge du développeur de lʼapplication (XML, JSON, ...), la base ne gérant généralement que des chaînes dʼoctets</a:t>
            </a:r>
          </a:p>
        </p:txBody>
      </p:sp>
      <p:pic>
        <p:nvPicPr>
          <p:cNvPr id="424" name="Espace réservé du contenu 6" descr="Espace réservé du contenu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389" y="3338545"/>
            <a:ext cx="5205392" cy="5114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27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paires clé-valeur</a:t>
            </a:r>
          </a:p>
        </p:txBody>
      </p:sp>
      <p:sp>
        <p:nvSpPr>
          <p:cNvPr id="428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9834" indent="-449834" defTabSz="537463">
              <a:lnSpc>
                <a:spcPct val="90000"/>
              </a:lnSpc>
              <a:spcBef>
                <a:spcPts val="2500"/>
              </a:spcBef>
              <a:defRPr sz="2576"/>
            </a:pPr>
            <a:r>
              <a:t>Leur exploitation est basée sur 4 opérations (CRUD):</a:t>
            </a:r>
          </a:p>
          <a:p>
            <a:pPr lvl="1" marL="821774" indent="-412834" defTabSz="537463">
              <a:lnSpc>
                <a:spcPct val="90000"/>
              </a:lnSpc>
              <a:spcBef>
                <a:spcPts val="2500"/>
              </a:spcBef>
              <a:buClr>
                <a:srgbClr val="215D77"/>
              </a:buClr>
              <a:defRPr b="1" sz="2208">
                <a:solidFill>
                  <a:srgbClr val="1857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reate : créer un nouvel objet avec sa clé </a:t>
            </a:r>
            <a:r>
              <a:rPr b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 create(key, value)</a:t>
            </a:r>
            <a:endParaRPr sz="2760"/>
          </a:p>
          <a:p>
            <a:pPr lvl="1" marL="821774" indent="-412834" defTabSz="537463">
              <a:lnSpc>
                <a:spcPct val="90000"/>
              </a:lnSpc>
              <a:spcBef>
                <a:spcPts val="2500"/>
              </a:spcBef>
              <a:buClr>
                <a:srgbClr val="215D77"/>
              </a:buClr>
              <a:defRPr b="1" sz="2208">
                <a:solidFill>
                  <a:srgbClr val="1857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ead : lit un objet à partir de sa clé </a:t>
            </a:r>
            <a:r>
              <a:rPr b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read(key)</a:t>
            </a:r>
            <a:endParaRPr sz="2760"/>
          </a:p>
          <a:p>
            <a:pPr lvl="1" marL="821774" indent="-412834" defTabSz="537463">
              <a:lnSpc>
                <a:spcPct val="90000"/>
              </a:lnSpc>
              <a:spcBef>
                <a:spcPts val="2500"/>
              </a:spcBef>
              <a:buClr>
                <a:srgbClr val="215D77"/>
              </a:buClr>
              <a:defRPr b="1" sz="2208">
                <a:solidFill>
                  <a:srgbClr val="1857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pdate : met à jour la valeur dʼun objet à partir de sa clé </a:t>
            </a:r>
            <a:r>
              <a:rPr b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 update(key, value)</a:t>
            </a:r>
            <a:endParaRPr sz="2760"/>
          </a:p>
          <a:p>
            <a:pPr lvl="1" marL="821774" indent="-412834" defTabSz="537463">
              <a:lnSpc>
                <a:spcPct val="90000"/>
              </a:lnSpc>
              <a:spcBef>
                <a:spcPts val="2500"/>
              </a:spcBef>
              <a:buClr>
                <a:srgbClr val="215D77"/>
              </a:buClr>
              <a:defRPr b="1" sz="2208">
                <a:solidFill>
                  <a:srgbClr val="1857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elete: supprime un objet à partir de sa clé </a:t>
            </a:r>
            <a:r>
              <a:rPr b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b="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rPr>
              <a:t> delete(key)</a:t>
            </a:r>
            <a:endParaRPr sz="2760"/>
          </a:p>
          <a:p>
            <a:pPr marL="449834" indent="-449834" defTabSz="537463">
              <a:lnSpc>
                <a:spcPct val="90000"/>
              </a:lnSpc>
              <a:spcBef>
                <a:spcPts val="2500"/>
              </a:spcBef>
              <a:defRPr sz="2576"/>
            </a:pPr>
            <a:r>
              <a:t>Elles disposent généralement dʼune simple interface de requêtage </a:t>
            </a:r>
            <a:r>
              <a:rPr b="1">
                <a:latin typeface="News Gothic MT"/>
                <a:ea typeface="News Gothic MT"/>
                <a:cs typeface="News Gothic MT"/>
                <a:sym typeface="News Gothic MT"/>
              </a:rPr>
              <a:t>HTTP REST </a:t>
            </a:r>
            <a:r>
              <a:t>accessible depuis nʼimporte quel langage de développement ont des performances très élevées en lecture et en écriture et une scalabilité horizontale considérable</a:t>
            </a:r>
          </a:p>
          <a:p>
            <a:pPr marL="449834" indent="-449834" defTabSz="537463">
              <a:lnSpc>
                <a:spcPct val="90000"/>
              </a:lnSpc>
              <a:spcBef>
                <a:spcPts val="2500"/>
              </a:spcBef>
              <a:defRPr sz="2576"/>
            </a:pPr>
            <a:r>
              <a:t>Le besoin en scalabilité verticale est faible du fait de la simplicité des opérations effectuées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31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Utilisations principales des BD NoSQL clé-valeur</a:t>
            </a:r>
          </a:p>
        </p:txBody>
      </p:sp>
      <p:sp>
        <p:nvSpPr>
          <p:cNvPr id="432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spcBef>
                <a:spcPts val="0"/>
              </a:spcBef>
              <a:defRPr sz="2800"/>
            </a:pPr>
            <a:r>
              <a:t>Utilisations principales des BD NoSQL type « Clés-Valeurs » :</a:t>
            </a:r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dépôt de données avec besoins de requêtage très simples</a:t>
            </a:r>
            <a:endParaRPr sz="3000"/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système de stockage de cache ou dʼinformation de sessions distribuées (quand lʼintégrité relationnelle des données est non significative)</a:t>
            </a:r>
            <a:endParaRPr sz="3000"/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les profils, préférences dʼutilisateur</a:t>
            </a:r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les données de panier dʼachat</a:t>
            </a:r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les données de capteur</a:t>
            </a:r>
            <a:endParaRPr sz="3000"/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les logs de données</a:t>
            </a:r>
            <a:endParaRPr sz="3000"/>
          </a:p>
          <a:p>
            <a:pPr lvl="1" marL="893233" indent="-448733">
              <a:spcBef>
                <a:spcPts val="0"/>
              </a:spcBef>
              <a:buClr>
                <a:srgbClr val="215D77"/>
              </a:buClr>
              <a:defRPr sz="2400"/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35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Forces et faiblesses des BD NoSQL clé-valeur</a:t>
            </a:r>
          </a:p>
        </p:txBody>
      </p:sp>
      <p:sp>
        <p:nvSpPr>
          <p:cNvPr id="436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z="2400">
                <a:solidFill>
                  <a:srgbClr val="97181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Forces :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/>
            </a:pPr>
            <a:r>
              <a:t>modèle de données simple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/>
            </a:pPr>
            <a:r>
              <a:t>bonne mise à lʼéchelle horizontale pour les lectures et écritures :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évolutivité (scalable)</a:t>
            </a:r>
            <a:endParaRPr sz="28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Disponibilité</a:t>
            </a:r>
            <a:endParaRPr sz="24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pas de maintenances requises lors d'ajout/suppression de </a:t>
            </a:r>
            <a:r>
              <a:rPr sz="2400"/>
              <a:t>colonnes</a:t>
            </a:r>
            <a:endParaRPr sz="280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z="2400">
                <a:solidFill>
                  <a:srgbClr val="97181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Faiblesses :</a:t>
            </a:r>
            <a:endParaRPr sz="3000"/>
          </a:p>
          <a:p>
            <a:pPr marL="465666" indent="-465666">
              <a:lnSpc>
                <a:spcPct val="120000"/>
              </a:lnSpc>
              <a:spcBef>
                <a:spcPts val="0"/>
              </a:spcBef>
              <a:defRPr sz="2400"/>
            </a:pPr>
            <a:r>
              <a:t>modèle de données TROP simple :</a:t>
            </a:r>
            <a:endParaRPr sz="30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pauvre pour les données complexes</a:t>
            </a:r>
            <a:endParaRPr sz="28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interrogation seulement sur clé</a:t>
            </a:r>
            <a:endParaRPr sz="2800"/>
          </a:p>
          <a:p>
            <a:pPr lvl="1" marL="907256" indent="-462756">
              <a:lnSpc>
                <a:spcPct val="120000"/>
              </a:lnSpc>
              <a:spcBef>
                <a:spcPts val="0"/>
              </a:spcBef>
              <a:buClr>
                <a:srgbClr val="215D77"/>
              </a:buClr>
              <a:defRPr sz="2200"/>
            </a:pPr>
            <a:r>
              <a:t>déporte une grande partie de la complexité de l'application </a:t>
            </a:r>
            <a:r>
              <a:rPr sz="2400"/>
              <a:t>sur la couche application elle-même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39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 stockage de données temporaires : Memcache</a:t>
            </a:r>
          </a:p>
        </p:txBody>
      </p:sp>
      <p:sp>
        <p:nvSpPr>
          <p:cNvPr id="440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>
              <a:defRPr sz="2800"/>
            </a:pPr>
            <a:r>
              <a:t>Memcached accroit les performances et l'évolutivité des sites Web dynamiques fondés sur MySQL </a:t>
            </a:r>
          </a:p>
          <a:p>
            <a:pPr marL="488950" indent="-488950">
              <a:defRPr sz="2800"/>
            </a:pPr>
            <a:r>
              <a:t>Capture les données et les objets dans la mémoire afin de minimiser la charge de la base de données.</a:t>
            </a:r>
          </a:p>
          <a:p>
            <a:pPr marL="488950" indent="-488950">
              <a:defRPr sz="2800"/>
            </a:pPr>
            <a:r>
              <a:t>Les plus importants noms de la toile, notamment YouTube, Facebook, Fotolog et Wikipedia déploient Memcached et MySQL pour répondre à la demande de millions d'utilisateurs et de milliards de pages vues tous les mois.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43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 stockage de données temporaires : Memcache</a:t>
            </a:r>
          </a:p>
        </p:txBody>
      </p:sp>
      <p:sp>
        <p:nvSpPr>
          <p:cNvPr id="444" name="Espace réservé du contenu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Avec Memcached, les organisations peuvent :</a:t>
            </a:r>
          </a:p>
          <a:p>
            <a:pPr lvl="1" marL="915670" indent="-471170">
              <a:buClr>
                <a:srgbClr val="215D77"/>
              </a:buClr>
              <a:defRPr sz="2800"/>
            </a:pPr>
            <a:r>
              <a:t>Mettre en œuvre une solution évolutive et hautes performances de mise en cache des données</a:t>
            </a:r>
            <a:endParaRPr sz="3000"/>
          </a:p>
          <a:p>
            <a:pPr lvl="1" marL="915670" indent="-471170">
              <a:buClr>
                <a:srgbClr val="215D77"/>
              </a:buClr>
              <a:defRPr sz="2800"/>
            </a:pPr>
            <a:r>
              <a:t>Réduire le coût total de possession de votre base de données</a:t>
            </a:r>
          </a:p>
          <a:p>
            <a:pPr lvl="1" marL="915670" indent="-471170">
              <a:buClr>
                <a:srgbClr val="215D77"/>
              </a:buClr>
              <a:defRPr sz="2800"/>
            </a:pPr>
            <a:r>
              <a:t>Réduire le coût total de possession du système</a:t>
            </a:r>
            <a:endParaRPr sz="3000"/>
          </a:p>
          <a:p>
            <a:pPr lvl="1" marL="915670" indent="-471170">
              <a:buClr>
                <a:srgbClr val="215D77"/>
              </a:buClr>
              <a:defRPr sz="2800"/>
            </a:pPr>
            <a:r>
              <a:t>Augmenter/réduire de manière incrémentielle et à la demande la capacité de mise en cache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47" name="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48" name="Cor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9" name="Espace réservé du contenu 3" descr="Espace réservé du contenu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593" y="2314505"/>
            <a:ext cx="7563574" cy="5884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2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Mise en œuvre dune solution NoSQL</a:t>
            </a:r>
          </a:p>
        </p:txBody>
      </p:sp>
      <p:sp>
        <p:nvSpPr>
          <p:cNvPr id="453" name="Espace réservé du texte 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T Innovation / Transformation / Marketing digital"/>
          <p:cNvSpPr txBox="1"/>
          <p:nvPr>
            <p:ph type="body" idx="13"/>
          </p:nvPr>
        </p:nvSpPr>
        <p:spPr>
          <a:xfrm>
            <a:off x="406400" y="350519"/>
            <a:ext cx="11176000" cy="563881"/>
          </a:xfrm>
          <a:prstGeom prst="rect">
            <a:avLst/>
          </a:prstGeom>
        </p:spPr>
        <p:txBody>
          <a:bodyPr/>
          <a:lstStyle/>
          <a:p>
            <a:pPr/>
            <a:r>
              <a:t>IT Innovation / Transformation / Marketing digital </a:t>
            </a:r>
            <a:endParaRPr spc="60" sz="1200"/>
          </a:p>
        </p:txBody>
      </p:sp>
      <p:sp>
        <p:nvSpPr>
          <p:cNvPr id="200" name="Projet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Projet Big Data </a:t>
            </a:r>
          </a:p>
        </p:txBody>
      </p:sp>
      <p:sp>
        <p:nvSpPr>
          <p:cNvPr id="201" name="Vue 360 Cli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600"/>
              </a:spcBef>
              <a:defRPr sz="2822"/>
            </a:pPr>
            <a:r>
              <a:t>Vue 360 Clients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Analyse comportementale multicanal digital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Système d’archive de données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Datawerhouse offload et remplacement ETL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Infrastructure Log Analysis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Analyse de risques / fraudes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Maintenance industrielle (IoT)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Nouveaux business modèle : le tout connecté (équipement, voitures, ..)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Segmentation clients en temps réels </a:t>
            </a:r>
          </a:p>
          <a:p>
            <a:pPr marL="368934" indent="-368934" defTabSz="484886">
              <a:spcBef>
                <a:spcPts val="600"/>
              </a:spcBef>
              <a:defRPr sz="2822"/>
            </a:pPr>
            <a:r>
              <a:t>KPI temps réels / Analyse cross systèmes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56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Mise en œuvre architecturale</a:t>
            </a:r>
          </a:p>
        </p:txBody>
      </p:sp>
      <p:pic>
        <p:nvPicPr>
          <p:cNvPr id="457" name="Espace réservé du contenu 1" descr="Espace réservé du contenu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7459" y="1072183"/>
            <a:ext cx="7888890" cy="7808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pic>
        <p:nvPicPr>
          <p:cNvPr id="460" name="Espace réservé du contenu 3" descr="Espace réservé du contenu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217" y="1214652"/>
            <a:ext cx="10977928" cy="7975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63" name="Tit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Les critères de sélection</a:t>
            </a:r>
          </a:p>
        </p:txBody>
      </p:sp>
      <p:sp>
        <p:nvSpPr>
          <p:cNvPr id="464" name="Sous-titre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 choisir?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467" name="Titr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Choix de Type de DB Par Use Case</a:t>
            </a:r>
          </a:p>
        </p:txBody>
      </p:sp>
      <p:pic>
        <p:nvPicPr>
          <p:cNvPr id="468" name="Espace réservé du contenu 6" descr="Espace réservé du contenu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706" y="2275841"/>
            <a:ext cx="9272874" cy="617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S NOUVELLES ARCHITECTURES DE DONNE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9860"/>
            </a:lvl1pPr>
          </a:lstStyle>
          <a:p>
            <a:pPr/>
            <a:r>
              <a:t>LES NOUVELLES ARCHITECTURES DE DONNEES </a:t>
            </a:r>
            <a:endParaRPr sz="696">
              <a:solidFill>
                <a:srgbClr val="000000"/>
              </a:solidFill>
            </a:endParaRPr>
          </a:p>
        </p:txBody>
      </p:sp>
      <p:sp>
        <p:nvSpPr>
          <p:cNvPr id="471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LES NOUVELLES ARCHITECTURES DE DONNE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9860"/>
            </a:lvl1pPr>
          </a:lstStyle>
          <a:p>
            <a:pPr/>
            <a:r>
              <a:t>LES NOUVELLES ARCHITECTURES DE DONNEES </a:t>
            </a:r>
            <a:endParaRPr sz="696">
              <a:solidFill>
                <a:srgbClr val="000000"/>
              </a:solidFill>
            </a:endParaRPr>
          </a:p>
        </p:txBody>
      </p:sp>
      <p:pic>
        <p:nvPicPr>
          <p:cNvPr id="474" name="illustration_petit_dej_nouvelles_archi_de_donn_es_site.png" descr="illustration_petit_dej_nouvelles_archi_de_donn_es_s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537170"/>
            <a:ext cx="9398000" cy="497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pic>
        <p:nvPicPr>
          <p:cNvPr id="477" name="Capture d’écran 2017-09-04 à 22.37.22.png" descr="Capture d’écran 2017-09-04 à 22.37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67146"/>
            <a:ext cx="13004800" cy="5873508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Nouvelles Architectures moder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Nouvelles Architectures modernes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es Techniques conceptuelles pour la modélisation versus le relationne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45363">
              <a:defRPr sz="7140"/>
            </a:pPr>
            <a:r>
              <a:t>Les Techniques conceptuelles pour la modélisation versus le relationnel </a:t>
            </a:r>
          </a:p>
          <a:p>
            <a:pPr defTabSz="245363">
              <a:defRPr sz="7140"/>
            </a:pPr>
            <a:endParaRPr sz="504">
              <a:solidFill>
                <a:srgbClr val="000000"/>
              </a:solidFill>
            </a:endParaRPr>
          </a:p>
        </p:txBody>
      </p:sp>
      <p:sp>
        <p:nvSpPr>
          <p:cNvPr id="481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E SGB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SGBD</a:t>
            </a:r>
          </a:p>
        </p:txBody>
      </p:sp>
      <p:sp>
        <p:nvSpPr>
          <p:cNvPr id="484" name="les principales différences en termes de modélisation de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900"/>
              </a:spcBef>
              <a:defRPr sz="4080"/>
            </a:lvl1pPr>
          </a:lstStyle>
          <a:p>
            <a:pPr/>
            <a:r>
              <a:t>les principales différences en termes de modélisation de données</a:t>
            </a:r>
          </a:p>
        </p:txBody>
      </p:sp>
      <p:sp>
        <p:nvSpPr>
          <p:cNvPr id="485" name="Avec un SGBDR (système de gestion de base de données relationnelle), la structure de la base de données ressemble souvent au modèle logique de donné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Avec un SGBDR (système de gestion de base de données relationnelle), la structure de la base de données ressemble souvent au modèle logique de données. 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Les différences entre un SGBDR et son modèle logique sont dues principalement aux modifications impliquant les performances ou les outils.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NoSQ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NoSQL</a:t>
            </a:r>
          </a:p>
        </p:txBody>
      </p:sp>
      <p:sp>
        <p:nvSpPr>
          <p:cNvPr id="488" name="les principales différences en termes de modélisation de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900"/>
              </a:spcBef>
              <a:defRPr sz="4080"/>
            </a:lvl1pPr>
          </a:lstStyle>
          <a:p>
            <a:pPr/>
            <a:r>
              <a:t>les principales différences en termes de modélisation de données</a:t>
            </a:r>
          </a:p>
        </p:txBody>
      </p:sp>
      <p:sp>
        <p:nvSpPr>
          <p:cNvPr id="489" name="Les bases de données NoSQL permettent de créer des champs à mesure que des données sont ajoutées (c'est ce qu'on appelle une base de données « sans schéma » ou « à schéma allégé »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Les bases de données NoSQL permettent de créer des champs à mesure que des données sont ajoutées (c'est ce qu'on appelle une base de données « sans schéma » ou « à schéma allégé »).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Il est ainsi plus facile de créer un prototype et de construire la base de données de manière itérative avant de terminer (voire parfois de commencer) le modèle de données.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CRETEMENT CA DONNE QUOI 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CONCRETEMENT CA DONNE QUOI ?</a:t>
            </a:r>
          </a:p>
        </p:txBody>
      </p:sp>
      <p:sp>
        <p:nvSpPr>
          <p:cNvPr id="204" name="Exemples prat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Exemples pratiques</a:t>
            </a:r>
          </a:p>
        </p:txBody>
      </p:sp>
      <p:sp>
        <p:nvSpPr>
          <p:cNvPr id="205" name="E-repu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E-reputation</a:t>
            </a:r>
          </a:p>
          <a:p>
            <a:pPr/>
            <a:r>
              <a:t>Projet Vlib</a:t>
            </a:r>
          </a:p>
          <a:p>
            <a:pPr/>
            <a:r>
              <a:t>Projet pipeline TOTAL Petrochimie</a:t>
            </a:r>
          </a:p>
          <a:p>
            <a:pPr/>
            <a:r>
              <a:t>UBER</a:t>
            </a:r>
          </a:p>
          <a:p>
            <a:pPr/>
            <a:r>
              <a:t>Google Analytics</a:t>
            </a:r>
          </a:p>
          <a:p>
            <a:pPr/>
            <a:r>
              <a:t>Facebook Ads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NoSQ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NoSQL</a:t>
            </a:r>
          </a:p>
        </p:txBody>
      </p:sp>
      <p:sp>
        <p:nvSpPr>
          <p:cNvPr id="492" name="les principales différences en termes de modélisation de don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900"/>
              </a:spcBef>
              <a:defRPr sz="4080"/>
            </a:lvl1pPr>
          </a:lstStyle>
          <a:p>
            <a:pPr/>
            <a:r>
              <a:t>les principales différences en termes de modélisation de données</a:t>
            </a:r>
          </a:p>
        </p:txBody>
      </p:sp>
      <p:sp>
        <p:nvSpPr>
          <p:cNvPr id="493" name="Dans certains cas, la conception de la base de données est entièrement réalisée avant que les modèles logiques et conceptuels ne soient créés à des fins de documentation et de suppor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Dans certains cas, la conception de la base de données est entièrement réalisée avant que les modèles logiques et conceptuels ne soient créés à des fins de documentation et de support.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Un environnement sans schéma peut permettre l'adoption d'une approche ascendante (partant du modèle physique).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NoSQ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NoSQL</a:t>
            </a:r>
          </a:p>
        </p:txBody>
      </p:sp>
      <p:sp>
        <p:nvSpPr>
          <p:cNvPr id="496" name="Modéliser mais comment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Modéliser mais comment ?</a:t>
            </a:r>
          </a:p>
        </p:txBody>
      </p:sp>
      <p:sp>
        <p:nvSpPr>
          <p:cNvPr id="497" name="La modélisation relationnelle est généralement mue par la structure des données disponibles. Le thème principal à la conception est alors «Que dois-je répondre ?»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La modélisation relationnelle est généralement mue par la structure des données disponibles. Le thème principal à la conception est alors «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Que dois-je répondre ?</a:t>
            </a:r>
            <a:r>
              <a:t>»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En ce qui concerne la modélisation NoSQL des données, celle-ci est généralement mue par des modèles d’accès spécifiques à l’application. Le thème principal à la conception est  alors  «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Quelles questions je vais poser sur mes données ?</a:t>
            </a:r>
            <a:r>
              <a:t>».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omment modéliser ses données par la dénormalisation 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comment modéliser ses données par la dénormalisation ?</a:t>
            </a:r>
            <a:br/>
          </a:p>
          <a:p>
            <a:pPr defTabSz="233679">
              <a:defRPr sz="6800"/>
            </a:pPr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500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03" name="dénormal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dénormalisation</a:t>
            </a:r>
          </a:p>
        </p:txBody>
      </p:sp>
      <p:sp>
        <p:nvSpPr>
          <p:cNvPr id="504" name="Elle peut être définie comme la copie des mêmes données dans plusieurs documents ou t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Elle peut être définie comme la copie des mêmes données dans plusieurs documents ou tables 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L’objectif de simplifier et optimiser le traitement des requêtes ou pour ajuster les données à la demande pour l’utilisateur.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07" name="La dénormalisation : le leitmotiv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dénormalisation : le leitmotiv ?</a:t>
            </a:r>
          </a:p>
        </p:txBody>
      </p:sp>
      <p:sp>
        <p:nvSpPr>
          <p:cNvPr id="508" name="Elle peut être définie comme la copie des mêmes données dans plusieurs documents ou t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Elle peut être définie comme la copie des mêmes données dans plusieurs documents ou tables 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L’objectif de simplifier et optimiser le traitement des requêtes ou pour ajuster les données à la demande pour l’utilisateur.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11" name="La dénormalisation : le leitmotiv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dénormalisation : le leitmotiv ?</a:t>
            </a:r>
          </a:p>
        </p:txBody>
      </p:sp>
      <p:sp>
        <p:nvSpPr>
          <p:cNvPr id="512" name="La dénormalisation est utile pour les compromis suiva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algn="just" defTabSz="519937">
              <a:spcBef>
                <a:spcPts val="2400"/>
              </a:spcBef>
              <a:defRPr sz="3026">
                <a:solidFill>
                  <a:srgbClr val="FFFFFF"/>
                </a:solidFill>
              </a:defRPr>
            </a:pPr>
            <a:r>
              <a:t>La dénormalisation est utile pour les compromis suivants </a:t>
            </a:r>
          </a:p>
          <a:p>
            <a:pPr lvl="1" marL="791209" indent="-395604" algn="just" defTabSz="519937">
              <a:spcBef>
                <a:spcPts val="2400"/>
              </a:spcBef>
              <a:defRPr sz="3026">
                <a:solidFill>
                  <a:srgbClr val="FFFFFF"/>
                </a:solidFill>
              </a:defRPr>
            </a:pPr>
            <a:r>
              <a:t>requête volumineuse de données jointes dans les différentes entités</a:t>
            </a:r>
          </a:p>
          <a:p>
            <a:pPr marL="395604" indent="-395604" algn="just" defTabSz="519937">
              <a:spcBef>
                <a:spcPts val="2400"/>
              </a:spcBef>
              <a:defRPr sz="3026">
                <a:solidFill>
                  <a:srgbClr val="FFFFFF"/>
                </a:solidFill>
              </a:defRPr>
            </a:pPr>
            <a:r>
              <a:t>Il est possible de regrouper toutes les données qui sont nécessaires pour traiter une requête unique.</a:t>
            </a:r>
          </a:p>
          <a:p>
            <a:pPr marL="395604" indent="-395604" algn="just" defTabSz="519937">
              <a:spcBef>
                <a:spcPts val="2400"/>
              </a:spcBef>
              <a:defRPr sz="3026">
                <a:solidFill>
                  <a:srgbClr val="FFFFFF"/>
                </a:solidFill>
              </a:defRPr>
            </a:pPr>
            <a:r>
              <a:t>Cela signifie souvent que pour les différents flux de requête les mêmes données seront accessibles dans différentes combinaisons.</a:t>
            </a:r>
          </a:p>
          <a:p>
            <a:pPr lvl="1" marL="791209" indent="-395604" algn="just" defTabSz="519937">
              <a:spcBef>
                <a:spcPts val="2400"/>
              </a:spcBef>
              <a:defRPr sz="3026">
                <a:solidFill>
                  <a:srgbClr val="FFFFFF"/>
                </a:solidFill>
              </a:defRPr>
            </a:pPr>
            <a:r>
              <a:t>Il faut dupliquer les données, ce qui augmente le volume total.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Modélisation de la Rowke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Modélisation de la Rowkey</a:t>
            </a:r>
            <a:br/>
          </a:p>
          <a:p>
            <a:pPr defTabSz="233679">
              <a:defRPr sz="6800"/>
            </a:pPr>
          </a:p>
          <a:p>
            <a:pPr defTabSz="233679">
              <a:defRPr sz="6800"/>
            </a:pPr>
            <a:endParaRPr sz="480">
              <a:solidFill>
                <a:srgbClr val="000000"/>
              </a:solidFill>
            </a:endParaRPr>
          </a:p>
        </p:txBody>
      </p:sp>
      <p:sp>
        <p:nvSpPr>
          <p:cNvPr id="515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18" name="La notion de Row-K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notion de Row-Key</a:t>
            </a:r>
          </a:p>
        </p:txBody>
      </p:sp>
      <p:sp>
        <p:nvSpPr>
          <p:cNvPr id="519" name="Peut-être le plus grand bénéfice d’une base Clé–Valeur (Key-Value)  est que les enregistrements peuvent être partitionnés sur plusieurs serveu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spcBef>
                <a:spcPts val="2200"/>
              </a:spcBef>
              <a:defRPr>
                <a:solidFill>
                  <a:srgbClr val="FFFFFF"/>
                </a:solidFill>
              </a:defRPr>
            </a:pPr>
            <a:r>
              <a:t>Peut-être le plus grand bénéfice d’une base Clé–Valeur (Key-Value)  est que les enregistrements peuvent être partitionnés sur plusieurs serveurs.</a:t>
            </a:r>
          </a:p>
          <a:p>
            <a:pPr algn="just">
              <a:spcBef>
                <a:spcPts val="2200"/>
              </a:spcBef>
              <a:defRPr>
                <a:solidFill>
                  <a:srgbClr val="FFFFFF"/>
                </a:solidFill>
              </a:defRPr>
            </a:pPr>
            <a:r>
              <a:t>Il faut que la modélisation de la clé des enregistrements soit bien pensée. On parle de hachage de la clé pertinente…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22" name="La notion de Row-K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notion de Row-Key</a:t>
            </a:r>
          </a:p>
        </p:txBody>
      </p:sp>
      <p:sp>
        <p:nvSpPr>
          <p:cNvPr id="523" name="Chaque enregistrement dans une base Hbase (Htable) est identifié par une RowKey, Clé d’enregistrement en françai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spcBef>
                <a:spcPts val="2200"/>
              </a:spcBef>
              <a:defRPr>
                <a:solidFill>
                  <a:srgbClr val="FFFFFF"/>
                </a:solidFill>
              </a:defRPr>
            </a:pPr>
            <a:r>
              <a:t>Chaque enregistrement dans une base Hbase (Htable) est identifié par une RowKey, Clé d’enregistrement en français.</a:t>
            </a:r>
          </a:p>
          <a:p>
            <a:pPr algn="just">
              <a:spcBef>
                <a:spcPts val="2200"/>
              </a:spcBef>
              <a:defRPr>
                <a:solidFill>
                  <a:srgbClr val="FFFFFF"/>
                </a:solidFill>
              </a:defRPr>
            </a:pPr>
            <a:r>
              <a:t>Suivant la façon dont on implémente cette RowKey, on peut voir un fonctionnement se dégrader voir même être moins performant qu’un système SGBDR classique.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26" name="La notion de Row-K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notion de Row-Key</a:t>
            </a:r>
          </a:p>
        </p:txBody>
      </p:sp>
      <p:sp>
        <p:nvSpPr>
          <p:cNvPr id="527" name="les identifiants des enregistrements d’une base mode colonne sont stockés dans l’ordre lexica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algn="just" defTabSz="572516">
              <a:spcBef>
                <a:spcPts val="2100"/>
              </a:spcBef>
              <a:defRPr sz="3332">
                <a:solidFill>
                  <a:srgbClr val="FFFFFF"/>
                </a:solidFill>
              </a:defRPr>
            </a:pPr>
            <a:r>
              <a:t>les identifiants des enregistrements d’une base mode colonne sont stockés dans l’ordre lexical.</a:t>
            </a:r>
          </a:p>
          <a:p>
            <a:pPr marL="435609" indent="-435609" algn="just" defTabSz="572516">
              <a:spcBef>
                <a:spcPts val="2100"/>
              </a:spcBef>
              <a:defRPr sz="3332">
                <a:solidFill>
                  <a:srgbClr val="FFFFFF"/>
                </a:solidFill>
              </a:defRPr>
            </a:pPr>
            <a:r>
              <a:t>Ce qui veut dire que le système va stocker les informations dans l’ordre. </a:t>
            </a:r>
          </a:p>
          <a:p>
            <a:pPr marL="435609" indent="-435609" algn="just" defTabSz="572516">
              <a:spcBef>
                <a:spcPts val="2100"/>
              </a:spcBef>
              <a:defRPr sz="3332">
                <a:solidFill>
                  <a:srgbClr val="FFFFFF"/>
                </a:solidFill>
              </a:defRPr>
            </a:pPr>
            <a:r>
              <a:t>La problématique est qu’il va remplir l’espace d’un serveur de façon contiguë pour ensuite basculer sur un autre</a:t>
            </a:r>
          </a:p>
          <a:p>
            <a:pPr marL="435609" indent="-435609" algn="just" defTabSz="572516">
              <a:spcBef>
                <a:spcPts val="2100"/>
              </a:spcBef>
              <a:defRPr sz="3332">
                <a:solidFill>
                  <a:srgbClr val="FFFFFF"/>
                </a:solidFill>
              </a:defRPr>
            </a:pPr>
            <a:r>
              <a:t>On aura un point chaud sur notre Système si on recherche un grand nombre d’enregistrements avec les mêmes débuts de Clé.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Les technologies concerné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technologies concernées</a:t>
            </a:r>
          </a:p>
        </p:txBody>
      </p:sp>
      <p:pic>
        <p:nvPicPr>
          <p:cNvPr id="209" name="Capture d’écran 2017-03-29 à 22.33.24.png" descr="Capture d’écran 2017-03-29 à 22.3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6841" y="2791177"/>
            <a:ext cx="8951118" cy="6435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30" name="La notion de Row-K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notion de Row-Key</a:t>
            </a:r>
          </a:p>
        </p:txBody>
      </p:sp>
      <p:sp>
        <p:nvSpPr>
          <p:cNvPr id="531" name="On aura un point chaud sur notre Système si on recherche un grand nombre d’enregistrements avec les mêmes débuts de Clé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algn="just" defTabSz="490727">
              <a:spcBef>
                <a:spcPts val="1800"/>
              </a:spcBef>
              <a:defRPr sz="2856">
                <a:solidFill>
                  <a:srgbClr val="FFFFFF"/>
                </a:solidFill>
              </a:defRPr>
            </a:pPr>
            <a:r>
              <a:t>On aura un point chaud sur notre Système si on recherche un grand nombre d’enregistrements avec les mêmes débuts de Clé. </a:t>
            </a:r>
          </a:p>
          <a:p>
            <a:pPr marL="373379" indent="-373379" algn="just" defTabSz="490727">
              <a:spcBef>
                <a:spcPts val="1800"/>
              </a:spcBef>
              <a:defRPr sz="2856">
                <a:solidFill>
                  <a:srgbClr val="FFFFFF"/>
                </a:solidFill>
              </a:defRPr>
            </a:pPr>
            <a:r>
              <a:t>Les clés proches les unes des autres seront toutes sur le même serveur.</a:t>
            </a:r>
          </a:p>
          <a:p>
            <a:pPr marL="373379" indent="-373379" algn="just" defTabSz="490727">
              <a:spcBef>
                <a:spcPts val="1800"/>
              </a:spcBef>
              <a:defRPr sz="2856">
                <a:solidFill>
                  <a:srgbClr val="FFFFFF"/>
                </a:solidFill>
              </a:defRPr>
            </a:pPr>
            <a:r>
              <a:t>Si dans notre clé nous avons l’année et le mois en première position pour une table facture</a:t>
            </a:r>
          </a:p>
          <a:p>
            <a:pPr lvl="1" marL="746759" indent="-373379" algn="just" defTabSz="490727">
              <a:spcBef>
                <a:spcPts val="1800"/>
              </a:spcBef>
              <a:defRPr sz="2856">
                <a:solidFill>
                  <a:srgbClr val="FFFFFF"/>
                </a:solidFill>
              </a:defRPr>
            </a:pPr>
            <a:r>
              <a:t>on va être confronté à solliciter un seul serveur si on requête sur le dernier mois en cours.</a:t>
            </a:r>
          </a:p>
          <a:p>
            <a:pPr marL="373379" indent="-373379" algn="just" defTabSz="490727">
              <a:spcBef>
                <a:spcPts val="1800"/>
              </a:spcBef>
              <a:defRPr sz="2856">
                <a:solidFill>
                  <a:srgbClr val="FFFFFF"/>
                </a:solidFill>
              </a:defRPr>
            </a:pPr>
            <a:r>
              <a:t>Il faut donc penser la clé de façon distribuée afin que le stockage se fasse de façon discontinue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s autres Techniques de modélisation (Géo-Hashing, hiérarchique...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Les autres Techniques de modélisation (Géo-Hashing, hiérarchique...)</a:t>
            </a:r>
            <a:br/>
          </a:p>
        </p:txBody>
      </p:sp>
      <p:sp>
        <p:nvSpPr>
          <p:cNvPr id="534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37" name="Plusieurs techniques existent afin de modéliser selon le type de besoin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2204">
              <a:spcBef>
                <a:spcPts val="1700"/>
              </a:spcBef>
              <a:defRPr sz="3720"/>
            </a:lvl1pPr>
          </a:lstStyle>
          <a:p>
            <a:pPr/>
            <a:r>
              <a:t>Plusieurs techniques existent afin de modéliser selon le type de besoin.</a:t>
            </a:r>
          </a:p>
        </p:txBody>
      </p:sp>
      <p:sp>
        <p:nvSpPr>
          <p:cNvPr id="538" name="Stockage de la clé en Géo-hashing &gt; Modélisation de base géographiq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Stockage de la clé en Géo-hashing &gt; Modélisation de base géographique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Stockage dans des tables d’indexes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Agrégation dans les clés composites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Chemins matérialisés (stockage du niveau de l’arbre à chaque feuille)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Exemple de modélisation NoSQ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/>
            </a:pPr>
            <a:r>
              <a:t>Exemple de modélisation NoSQL</a:t>
            </a:r>
            <a:br/>
          </a:p>
        </p:txBody>
      </p:sp>
      <p:sp>
        <p:nvSpPr>
          <p:cNvPr id="541" name="Cor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44" name="bonnes ou de mauvaise technique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bonnes ou de mauvaise techniques ?</a:t>
            </a:r>
          </a:p>
        </p:txBody>
      </p:sp>
      <p:sp>
        <p:nvSpPr>
          <p:cNvPr id="545" name="Il faut réfléchir d’abord à quelles sont les informations que l’on va vouloir récupér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Il faut réfléchir d’abord à quelles sont les informations que l’on va vouloir récupérer.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La modélisation doit être intimement liée à la recherche que l’on fera par la suite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</a:t>
            </a:r>
          </a:p>
        </p:txBody>
      </p:sp>
      <p:sp>
        <p:nvSpPr>
          <p:cNvPr id="548" name="Exe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Exemple</a:t>
            </a:r>
          </a:p>
        </p:txBody>
      </p:sp>
      <p:sp>
        <p:nvSpPr>
          <p:cNvPr id="549" name="« je recherche tous les emails du mois dernier »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« je recherche tous les emails du mois dernier »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« je recherche tous les emails de M. Dupond »</a:t>
            </a:r>
          </a:p>
          <a:p>
            <a:pPr lvl="1" algn="just">
              <a:defRPr>
                <a:solidFill>
                  <a:srgbClr val="FFFFFF"/>
                </a:solidFill>
              </a:defRPr>
            </a:pPr>
            <a:r>
              <a:t>Elles feront l’objet d’une modélisation de tables différentes.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2" name="Approche Streaming et Analyse Temps ré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spcBef>
                <a:spcPts val="0"/>
              </a:spcBef>
              <a:defRPr sz="3840"/>
            </a:pPr>
            <a:r>
              <a:t>Approche Streaming et Analyse Temps réel</a:t>
            </a:r>
            <a:br/>
          </a:p>
        </p:txBody>
      </p:sp>
      <p:pic>
        <p:nvPicPr>
          <p:cNvPr id="553" name="RealTimeBigData.jpg" descr="RealTimeBigDat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791" y="2448276"/>
            <a:ext cx="9295218" cy="6941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